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5.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6.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3"/>
  </p:notesMasterIdLst>
  <p:sldIdLst>
    <p:sldId id="256" r:id="rId5"/>
    <p:sldId id="517" r:id="rId6"/>
    <p:sldId id="267" r:id="rId7"/>
    <p:sldId id="445" r:id="rId8"/>
    <p:sldId id="269" r:id="rId9"/>
    <p:sldId id="490" r:id="rId10"/>
    <p:sldId id="507" r:id="rId11"/>
    <p:sldId id="493" r:id="rId12"/>
    <p:sldId id="508" r:id="rId13"/>
    <p:sldId id="510" r:id="rId14"/>
    <p:sldId id="511" r:id="rId15"/>
    <p:sldId id="509" r:id="rId16"/>
    <p:sldId id="494" r:id="rId17"/>
    <p:sldId id="512" r:id="rId18"/>
    <p:sldId id="513" r:id="rId19"/>
    <p:sldId id="514" r:id="rId20"/>
    <p:sldId id="515" r:id="rId21"/>
    <p:sldId id="518" r:id="rId22"/>
  </p:sldIdLst>
  <p:sldSz cx="9906000" cy="6858000" type="A4"/>
  <p:notesSz cx="6858000" cy="9144000"/>
  <p:custDataLst>
    <p:tags r:id="rId2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980" userDrawn="1">
          <p15:clr>
            <a:srgbClr val="A4A3A4"/>
          </p15:clr>
        </p15:guide>
        <p15:guide id="3" orient="horz" pos="3861" userDrawn="1">
          <p15:clr>
            <a:srgbClr val="A4A3A4"/>
          </p15:clr>
        </p15:guide>
        <p15:guide id="4" orient="horz" pos="4292" userDrawn="1">
          <p15:clr>
            <a:srgbClr val="A4A3A4"/>
          </p15:clr>
        </p15:guide>
        <p15:guide id="5" pos="3716" userDrawn="1">
          <p15:clr>
            <a:srgbClr val="A4A3A4"/>
          </p15:clr>
        </p15:guide>
        <p15:guide id="6" orient="horz" pos="1911" userDrawn="1">
          <p15:clr>
            <a:srgbClr val="A4A3A4"/>
          </p15:clr>
        </p15:guide>
        <p15:guide id="8" pos="4992" userDrawn="1">
          <p15:clr>
            <a:srgbClr val="A4A3A4"/>
          </p15:clr>
        </p15:guide>
        <p15:guide id="9" orient="horz" pos="1071" userDrawn="1">
          <p15:clr>
            <a:srgbClr val="A4A3A4"/>
          </p15:clr>
        </p15:guide>
        <p15:guide id="10" orient="horz" pos="3589" userDrawn="1">
          <p15:clr>
            <a:srgbClr val="A4A3A4"/>
          </p15:clr>
        </p15:guide>
        <p15:guide id="11" pos="37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B6B6B"/>
    <a:srgbClr val="FFFFFF"/>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p:scale>
          <a:sx n="61" d="100"/>
          <a:sy n="61" d="100"/>
        </p:scale>
        <p:origin x="1458" y="78"/>
      </p:cViewPr>
      <p:guideLst>
        <p:guide pos="980"/>
        <p:guide orient="horz" pos="3861"/>
        <p:guide orient="horz" pos="4292"/>
        <p:guide pos="3716"/>
        <p:guide orient="horz" pos="1911"/>
        <p:guide pos="4992"/>
        <p:guide orient="horz" pos="1071"/>
        <p:guide orient="horz" pos="3589"/>
        <p:guide pos="3761"/>
      </p:guideLst>
    </p:cSldViewPr>
  </p:slideViewPr>
  <p:outlineViewPr>
    <p:cViewPr>
      <p:scale>
        <a:sx n="33" d="100"/>
        <a:sy n="33" d="100"/>
      </p:scale>
      <p:origin x="0" y="-10116"/>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jpg>
</file>

<file path=ppt/media/image3.png>
</file>

<file path=ppt/media/image4.png>
</file>

<file path=ppt/media/image5.png>
</file>

<file path=ppt/media/image6.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56E36-BD60-4996-A54F-2A81A6579AC0}" type="datetimeFigureOut">
              <a:rPr lang="en-US" smtClean="0"/>
              <a:t>4/21/2017</a:t>
            </a:fld>
            <a:endParaRPr lang="en-US" dirty="0"/>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FDB911-8F17-4492-BCBD-56AB6B438C36}" type="slidenum">
              <a:rPr lang="en-US" smtClean="0"/>
              <a:t>‹Nr.›</a:t>
            </a:fld>
            <a:endParaRPr lang="en-US" dirty="0"/>
          </a:p>
        </p:txBody>
      </p:sp>
    </p:spTree>
    <p:extLst>
      <p:ext uri="{BB962C8B-B14F-4D97-AF65-F5344CB8AC3E}">
        <p14:creationId xmlns:p14="http://schemas.microsoft.com/office/powerpoint/2010/main" val="122108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a:t>
            </a:fld>
            <a:endParaRPr lang="en-US" dirty="0"/>
          </a:p>
        </p:txBody>
      </p:sp>
    </p:spTree>
    <p:extLst>
      <p:ext uri="{BB962C8B-B14F-4D97-AF65-F5344CB8AC3E}">
        <p14:creationId xmlns:p14="http://schemas.microsoft.com/office/powerpoint/2010/main" val="4100124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10</a:t>
            </a:fld>
            <a:endParaRPr lang="en-US" dirty="0"/>
          </a:p>
        </p:txBody>
      </p:sp>
    </p:spTree>
    <p:extLst>
      <p:ext uri="{BB962C8B-B14F-4D97-AF65-F5344CB8AC3E}">
        <p14:creationId xmlns:p14="http://schemas.microsoft.com/office/powerpoint/2010/main" val="38222331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11</a:t>
            </a:fld>
            <a:endParaRPr lang="en-US" dirty="0"/>
          </a:p>
        </p:txBody>
      </p:sp>
    </p:spTree>
    <p:extLst>
      <p:ext uri="{BB962C8B-B14F-4D97-AF65-F5344CB8AC3E}">
        <p14:creationId xmlns:p14="http://schemas.microsoft.com/office/powerpoint/2010/main" val="1415083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dirty="0"/>
          </a:p>
        </p:txBody>
      </p:sp>
    </p:spTree>
    <p:extLst>
      <p:ext uri="{BB962C8B-B14F-4D97-AF65-F5344CB8AC3E}">
        <p14:creationId xmlns:p14="http://schemas.microsoft.com/office/powerpoint/2010/main" val="2395408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13</a:t>
            </a:fld>
            <a:endParaRPr lang="en-US" dirty="0"/>
          </a:p>
        </p:txBody>
      </p:sp>
    </p:spTree>
    <p:extLst>
      <p:ext uri="{BB962C8B-B14F-4D97-AF65-F5344CB8AC3E}">
        <p14:creationId xmlns:p14="http://schemas.microsoft.com/office/powerpoint/2010/main" val="35163844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14</a:t>
            </a:fld>
            <a:endParaRPr lang="en-US" dirty="0"/>
          </a:p>
        </p:txBody>
      </p:sp>
    </p:spTree>
    <p:extLst>
      <p:ext uri="{BB962C8B-B14F-4D97-AF65-F5344CB8AC3E}">
        <p14:creationId xmlns:p14="http://schemas.microsoft.com/office/powerpoint/2010/main" val="3377513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15</a:t>
            </a:fld>
            <a:endParaRPr lang="en-US" dirty="0"/>
          </a:p>
        </p:txBody>
      </p:sp>
    </p:spTree>
    <p:extLst>
      <p:ext uri="{BB962C8B-B14F-4D97-AF65-F5344CB8AC3E}">
        <p14:creationId xmlns:p14="http://schemas.microsoft.com/office/powerpoint/2010/main" val="13181322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16</a:t>
            </a:fld>
            <a:endParaRPr lang="en-US" dirty="0"/>
          </a:p>
        </p:txBody>
      </p:sp>
    </p:spTree>
    <p:extLst>
      <p:ext uri="{BB962C8B-B14F-4D97-AF65-F5344CB8AC3E}">
        <p14:creationId xmlns:p14="http://schemas.microsoft.com/office/powerpoint/2010/main" val="4376847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17</a:t>
            </a:fld>
            <a:endParaRPr lang="en-US" dirty="0"/>
          </a:p>
        </p:txBody>
      </p:sp>
    </p:spTree>
    <p:extLst>
      <p:ext uri="{BB962C8B-B14F-4D97-AF65-F5344CB8AC3E}">
        <p14:creationId xmlns:p14="http://schemas.microsoft.com/office/powerpoint/2010/main" val="1646060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18</a:t>
            </a:fld>
            <a:endParaRPr lang="en-US" dirty="0"/>
          </a:p>
        </p:txBody>
      </p:sp>
    </p:spTree>
    <p:extLst>
      <p:ext uri="{BB962C8B-B14F-4D97-AF65-F5344CB8AC3E}">
        <p14:creationId xmlns:p14="http://schemas.microsoft.com/office/powerpoint/2010/main" val="3790523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dirty="0"/>
          </a:p>
        </p:txBody>
      </p:sp>
    </p:spTree>
    <p:extLst>
      <p:ext uri="{BB962C8B-B14F-4D97-AF65-F5344CB8AC3E}">
        <p14:creationId xmlns:p14="http://schemas.microsoft.com/office/powerpoint/2010/main" val="2298562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3</a:t>
            </a:fld>
            <a:endParaRPr lang="en-US" dirty="0"/>
          </a:p>
        </p:txBody>
      </p:sp>
    </p:spTree>
    <p:extLst>
      <p:ext uri="{BB962C8B-B14F-4D97-AF65-F5344CB8AC3E}">
        <p14:creationId xmlns:p14="http://schemas.microsoft.com/office/powerpoint/2010/main" val="1292050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4</a:t>
            </a:fld>
            <a:endParaRPr lang="en-US" dirty="0"/>
          </a:p>
        </p:txBody>
      </p:sp>
    </p:spTree>
    <p:extLst>
      <p:ext uri="{BB962C8B-B14F-4D97-AF65-F5344CB8AC3E}">
        <p14:creationId xmlns:p14="http://schemas.microsoft.com/office/powerpoint/2010/main" val="2736401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5</a:t>
            </a:fld>
            <a:endParaRPr lang="en-US" dirty="0"/>
          </a:p>
        </p:txBody>
      </p:sp>
    </p:spTree>
    <p:extLst>
      <p:ext uri="{BB962C8B-B14F-4D97-AF65-F5344CB8AC3E}">
        <p14:creationId xmlns:p14="http://schemas.microsoft.com/office/powerpoint/2010/main" val="135044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6</a:t>
            </a:fld>
            <a:endParaRPr lang="en-US" dirty="0"/>
          </a:p>
        </p:txBody>
      </p:sp>
    </p:spTree>
    <p:extLst>
      <p:ext uri="{BB962C8B-B14F-4D97-AF65-F5344CB8AC3E}">
        <p14:creationId xmlns:p14="http://schemas.microsoft.com/office/powerpoint/2010/main" val="1793037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7</a:t>
            </a:fld>
            <a:endParaRPr lang="en-US" dirty="0"/>
          </a:p>
        </p:txBody>
      </p:sp>
    </p:spTree>
    <p:extLst>
      <p:ext uri="{BB962C8B-B14F-4D97-AF65-F5344CB8AC3E}">
        <p14:creationId xmlns:p14="http://schemas.microsoft.com/office/powerpoint/2010/main" val="39273914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8</a:t>
            </a:fld>
            <a:endParaRPr lang="en-US" dirty="0"/>
          </a:p>
        </p:txBody>
      </p:sp>
    </p:spTree>
    <p:extLst>
      <p:ext uri="{BB962C8B-B14F-4D97-AF65-F5344CB8AC3E}">
        <p14:creationId xmlns:p14="http://schemas.microsoft.com/office/powerpoint/2010/main" val="3132927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9</a:t>
            </a:fld>
            <a:endParaRPr lang="en-US" dirty="0"/>
          </a:p>
        </p:txBody>
      </p:sp>
    </p:spTree>
    <p:extLst>
      <p:ext uri="{BB962C8B-B14F-4D97-AF65-F5344CB8AC3E}">
        <p14:creationId xmlns:p14="http://schemas.microsoft.com/office/powerpoint/2010/main" val="20296508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dirty="0"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dirty="0"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dirty="0" smtClean="0"/>
              <a:t>Bild durch Klicken auf Symbol hinzufügen</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dirty="0" smtClean="0"/>
              <a:t>Bild durch Klicken auf Symbol hinzufügen</a:t>
            </a:r>
            <a:endParaRPr lang="en-GB" dirty="0"/>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72806314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p:cNvSpPr txBox="1"/>
          <p:nvPr userDrawn="1">
            <p:custDataLst>
              <p:tags r:id="rId37"/>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US"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2"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tags" Target="../tags/tag5.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5.xml"/><Relationship Id="rId1" Type="http://schemas.openxmlformats.org/officeDocument/2006/relationships/tags" Target="../tags/tag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3.xml"/><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215200" y="1346400"/>
            <a:ext cx="6833550" cy="3510000"/>
          </a:xfrm>
        </p:spPr>
        <p:txBody>
          <a:bodyPr/>
          <a:lstStyle/>
          <a:p>
            <a:r>
              <a:rPr lang="en-US" sz="10000" dirty="0" smtClean="0"/>
              <a:t>Workbook</a:t>
            </a:r>
            <a:br>
              <a:rPr lang="en-US" sz="10000" dirty="0" smtClean="0"/>
            </a:br>
            <a:r>
              <a:rPr lang="en-US" sz="10000" dirty="0" smtClean="0"/>
              <a:t>People, Culture and Communication</a:t>
            </a:r>
            <a:endParaRPr lang="en-US" sz="10000"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ihandform 4"/>
          <p:cNvSpPr/>
          <p:nvPr/>
        </p:nvSpPr>
        <p:spPr>
          <a:xfrm>
            <a:off x="844062" y="2162908"/>
            <a:ext cx="8581292" cy="3859823"/>
          </a:xfrm>
          <a:custGeom>
            <a:avLst/>
            <a:gdLst>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26376 w 8581292"/>
              <a:gd name="connsiteY4" fmla="*/ 3859823 h 3859823"/>
              <a:gd name="connsiteX5" fmla="*/ 0 w 8581292"/>
              <a:gd name="connsiteY5" fmla="*/ 0 h 3859823"/>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8791 w 8581292"/>
              <a:gd name="connsiteY4" fmla="*/ 3851030 h 3859823"/>
              <a:gd name="connsiteX5" fmla="*/ 0 w 8581292"/>
              <a:gd name="connsiteY5" fmla="*/ 0 h 385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81292" h="3859823">
                <a:moveTo>
                  <a:pt x="0" y="0"/>
                </a:moveTo>
                <a:lnTo>
                  <a:pt x="3587261" y="8792"/>
                </a:lnTo>
                <a:lnTo>
                  <a:pt x="8572500" y="395654"/>
                </a:lnTo>
                <a:cubicBezTo>
                  <a:pt x="8575431" y="1550377"/>
                  <a:pt x="8578361" y="2705100"/>
                  <a:pt x="8581292" y="3859823"/>
                </a:cubicBezTo>
                <a:lnTo>
                  <a:pt x="8791" y="3851030"/>
                </a:lnTo>
                <a:cubicBezTo>
                  <a:pt x="5860" y="2564422"/>
                  <a:pt x="20515" y="1286608"/>
                  <a:pt x="0" y="0"/>
                </a:cubicBezTo>
                <a:close/>
              </a:path>
            </a:pathLst>
          </a:custGeom>
          <a:solidFill>
            <a:srgbClr val="D9D9D9"/>
          </a:solidFill>
          <a:ln w="1905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4" name="Titel 3"/>
          <p:cNvSpPr>
            <a:spLocks noGrp="1"/>
          </p:cNvSpPr>
          <p:nvPr>
            <p:ph type="title"/>
          </p:nvPr>
        </p:nvSpPr>
        <p:spPr/>
        <p:txBody>
          <a:bodyPr/>
          <a:lstStyle/>
          <a:p>
            <a:r>
              <a:rPr lang="en-US" dirty="0" smtClean="0"/>
              <a:t>Overview (8/10) – Organization design approach </a:t>
            </a:r>
            <a:endParaRPr lang="en-US" dirty="0"/>
          </a:p>
        </p:txBody>
      </p:sp>
      <p:sp>
        <p:nvSpPr>
          <p:cNvPr id="32" name="Rechteck 18"/>
          <p:cNvSpPr/>
          <p:nvPr/>
        </p:nvSpPr>
        <p:spPr>
          <a:xfrm>
            <a:off x="845035" y="1428407"/>
            <a:ext cx="8572015" cy="26961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Details on Methodology/Approach</a:t>
            </a:r>
            <a:endParaRPr lang="en-US" sz="900" b="1" dirty="0"/>
          </a:p>
        </p:txBody>
      </p:sp>
      <p:sp>
        <p:nvSpPr>
          <p:cNvPr id="35" name="Pentagon 37"/>
          <p:cNvSpPr/>
          <p:nvPr/>
        </p:nvSpPr>
        <p:spPr>
          <a:xfrm>
            <a:off x="912660" y="2588578"/>
            <a:ext cx="2674468"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36" name="Chevron 38"/>
          <p:cNvSpPr/>
          <p:nvPr/>
        </p:nvSpPr>
        <p:spPr>
          <a:xfrm>
            <a:off x="3789971"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 (pre-closing)</a:t>
            </a:r>
            <a:endParaRPr lang="en-US" sz="900" b="1" dirty="0">
              <a:solidFill>
                <a:schemeClr val="bg1"/>
              </a:solidFill>
            </a:endParaRPr>
          </a:p>
        </p:txBody>
      </p:sp>
      <p:sp>
        <p:nvSpPr>
          <p:cNvPr id="37" name="Chevron 41"/>
          <p:cNvSpPr/>
          <p:nvPr/>
        </p:nvSpPr>
        <p:spPr>
          <a:xfrm>
            <a:off x="6666437"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 </a:t>
            </a:r>
            <a:br>
              <a:rPr lang="en-US" sz="900" b="1" dirty="0" smtClean="0">
                <a:solidFill>
                  <a:schemeClr val="bg1"/>
                </a:solidFill>
              </a:rPr>
            </a:br>
            <a:r>
              <a:rPr lang="en-US" sz="900" b="1" dirty="0" smtClean="0">
                <a:solidFill>
                  <a:schemeClr val="bg1"/>
                </a:solidFill>
              </a:rPr>
              <a:t>(pre-closing)</a:t>
            </a:r>
            <a:endParaRPr lang="en-US" sz="900" b="1" dirty="0">
              <a:solidFill>
                <a:schemeClr val="bg1"/>
              </a:solidFill>
            </a:endParaRPr>
          </a:p>
        </p:txBody>
      </p:sp>
      <p:sp>
        <p:nvSpPr>
          <p:cNvPr id="38" name="Text Placeholder 7"/>
          <p:cNvSpPr txBox="1">
            <a:spLocks/>
          </p:cNvSpPr>
          <p:nvPr/>
        </p:nvSpPr>
        <p:spPr>
          <a:xfrm>
            <a:off x="912660" y="2975992"/>
            <a:ext cx="2675314"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Determine and analyze as-is organization</a:t>
            </a:r>
          </a:p>
          <a:p>
            <a:pPr marL="216000" lvl="2" indent="-216000">
              <a:spcAft>
                <a:spcPts val="500"/>
              </a:spcAft>
              <a:buClr>
                <a:schemeClr val="tx2"/>
              </a:buClr>
              <a:buFont typeface="Arial" panose="020B0604020202020204" pitchFamily="34" charset="0"/>
              <a:buChar char="—"/>
              <a:defRPr/>
            </a:pPr>
            <a:r>
              <a:rPr lang="en-US" sz="900" dirty="0" smtClean="0"/>
              <a:t>Determine &amp; communicate organization design approach</a:t>
            </a:r>
          </a:p>
          <a:p>
            <a:pPr marL="179388" lvl="1" indent="-179388">
              <a:spcAft>
                <a:spcPts val="500"/>
              </a:spcAft>
              <a:buClr>
                <a:srgbClr val="97989A"/>
              </a:buClr>
              <a:buFont typeface="Symbol" pitchFamily="18" charset="2"/>
              <a:buChar char="-"/>
              <a:defRPr/>
            </a:pPr>
            <a:endParaRPr lang="en-US" sz="900" dirty="0" smtClean="0">
              <a:cs typeface="Arial" pitchFamily="34" charset="0"/>
            </a:endParaRPr>
          </a:p>
        </p:txBody>
      </p:sp>
      <p:sp>
        <p:nvSpPr>
          <p:cNvPr id="39" name="Text Placeholder 7"/>
          <p:cNvSpPr txBox="1">
            <a:spLocks/>
          </p:cNvSpPr>
          <p:nvPr/>
        </p:nvSpPr>
        <p:spPr>
          <a:xfrm>
            <a:off x="3789971"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Define key design principles for NewOrg</a:t>
            </a:r>
          </a:p>
          <a:p>
            <a:pPr marL="216000" lvl="2" indent="-216000">
              <a:spcAft>
                <a:spcPts val="500"/>
              </a:spcAft>
              <a:buClr>
                <a:schemeClr val="tx2"/>
              </a:buClr>
              <a:buFont typeface="Arial" panose="020B0604020202020204" pitchFamily="34" charset="0"/>
              <a:buChar char="—"/>
              <a:defRPr/>
            </a:pPr>
            <a:r>
              <a:rPr lang="en-US" sz="900" dirty="0" smtClean="0"/>
              <a:t>Determine blueprint process</a:t>
            </a:r>
          </a:p>
          <a:p>
            <a:pPr marL="216000" lvl="2" indent="-216000">
              <a:spcAft>
                <a:spcPts val="500"/>
              </a:spcAft>
              <a:buClr>
                <a:schemeClr val="tx2"/>
              </a:buClr>
              <a:buFont typeface="Arial" panose="020B0604020202020204" pitchFamily="34" charset="0"/>
              <a:buChar char="—"/>
              <a:defRPr/>
            </a:pPr>
            <a:r>
              <a:rPr lang="en-US" sz="900" dirty="0" smtClean="0"/>
              <a:t>Prepare process &amp; instruments/formats for the definition of TOM</a:t>
            </a:r>
          </a:p>
          <a:p>
            <a:pPr marL="216000" lvl="2" indent="-216000">
              <a:spcAft>
                <a:spcPts val="500"/>
              </a:spcAft>
              <a:buClr>
                <a:schemeClr val="tx2"/>
              </a:buClr>
              <a:buFont typeface="Arial" panose="020B0604020202020204" pitchFamily="34" charset="0"/>
              <a:buChar char="—"/>
              <a:defRPr/>
            </a:pPr>
            <a:r>
              <a:rPr lang="en-US" sz="900" dirty="0" smtClean="0"/>
              <a:t>Determine and coordinate high-level overall TOM</a:t>
            </a:r>
          </a:p>
          <a:p>
            <a:pPr marL="216000" lvl="2" indent="-216000">
              <a:spcAft>
                <a:spcPts val="500"/>
              </a:spcAft>
              <a:buClr>
                <a:schemeClr val="tx2"/>
              </a:buClr>
              <a:buFont typeface="Arial" panose="020B0604020202020204" pitchFamily="34" charset="0"/>
              <a:buChar char="—"/>
              <a:defRPr/>
            </a:pPr>
            <a:r>
              <a:rPr lang="en-US" sz="900" dirty="0" smtClean="0"/>
              <a:t>Nominate and communicate tier 1-3 of the TOM</a:t>
            </a:r>
          </a:p>
          <a:p>
            <a:pPr marL="216000" lvl="2" indent="-216000">
              <a:spcAft>
                <a:spcPts val="500"/>
              </a:spcAft>
              <a:buClr>
                <a:schemeClr val="tx2"/>
              </a:buClr>
              <a:buFont typeface="Arial" panose="020B0604020202020204" pitchFamily="34" charset="0"/>
              <a:buChar char="—"/>
              <a:defRPr/>
            </a:pPr>
            <a:r>
              <a:rPr lang="en-US" sz="900" dirty="0" smtClean="0"/>
              <a:t>Perform management assessments</a:t>
            </a:r>
          </a:p>
          <a:p>
            <a:pPr marL="0" lvl="1">
              <a:spcAft>
                <a:spcPts val="500"/>
              </a:spcAft>
              <a:buClr>
                <a:srgbClr val="97989A"/>
              </a:buClr>
              <a:defRPr/>
            </a:pPr>
            <a:endParaRPr lang="en-US" sz="900" dirty="0" smtClean="0">
              <a:cs typeface="Arial" pitchFamily="34" charset="0"/>
            </a:endParaRPr>
          </a:p>
        </p:txBody>
      </p:sp>
      <p:sp>
        <p:nvSpPr>
          <p:cNvPr id="40" name="Text Placeholder 7"/>
          <p:cNvSpPr txBox="1">
            <a:spLocks/>
          </p:cNvSpPr>
          <p:nvPr/>
        </p:nvSpPr>
        <p:spPr>
          <a:xfrm>
            <a:off x="6666437"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Determine “names to boxes“ process for tier 4 and below</a:t>
            </a:r>
          </a:p>
          <a:p>
            <a:pPr marL="216000" lvl="2" indent="-216000">
              <a:spcAft>
                <a:spcPts val="500"/>
              </a:spcAft>
              <a:buClr>
                <a:schemeClr val="tx2"/>
              </a:buClr>
              <a:buFont typeface="Arial" panose="020B0604020202020204" pitchFamily="34" charset="0"/>
              <a:buChar char="—"/>
              <a:defRPr/>
            </a:pPr>
            <a:r>
              <a:rPr lang="en-US" sz="900" dirty="0" smtClean="0"/>
              <a:t>Documentation of the NewOrg in the relevant systems</a:t>
            </a:r>
          </a:p>
          <a:p>
            <a:pPr marL="216000" lvl="2" indent="-216000">
              <a:spcAft>
                <a:spcPts val="500"/>
              </a:spcAft>
              <a:buClr>
                <a:schemeClr val="tx2"/>
              </a:buClr>
              <a:buFont typeface="Arial" panose="020B0604020202020204" pitchFamily="34" charset="0"/>
              <a:buChar char="—"/>
              <a:defRPr/>
            </a:pPr>
            <a:r>
              <a:rPr lang="en-US" sz="900" dirty="0" smtClean="0"/>
              <a:t>Transformation workshops &amp; teambuilding</a:t>
            </a:r>
          </a:p>
          <a:p>
            <a:pPr marL="0" lvl="1">
              <a:spcAft>
                <a:spcPts val="500"/>
              </a:spcAft>
              <a:buClr>
                <a:srgbClr val="97989A"/>
              </a:buClr>
              <a:defRPr/>
            </a:pPr>
            <a:endParaRPr lang="en-US" sz="900" dirty="0" smtClean="0">
              <a:cs typeface="Arial" pitchFamily="34" charset="0"/>
            </a:endParaRPr>
          </a:p>
        </p:txBody>
      </p:sp>
      <p:sp>
        <p:nvSpPr>
          <p:cNvPr id="41" name="Ellipse 61"/>
          <p:cNvSpPr>
            <a:spLocks noChangeAspect="1"/>
          </p:cNvSpPr>
          <p:nvPr/>
        </p:nvSpPr>
        <p:spPr>
          <a:xfrm>
            <a:off x="1001799"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42" name="Ellipse 61"/>
          <p:cNvSpPr>
            <a:spLocks noChangeAspect="1"/>
          </p:cNvSpPr>
          <p:nvPr/>
        </p:nvSpPr>
        <p:spPr>
          <a:xfrm>
            <a:off x="4081655" y="2678894"/>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43" name="Ellipse 61"/>
          <p:cNvSpPr>
            <a:spLocks noChangeAspect="1"/>
          </p:cNvSpPr>
          <p:nvPr/>
        </p:nvSpPr>
        <p:spPr>
          <a:xfrm>
            <a:off x="6977867"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44" name="Pentagon 47"/>
          <p:cNvSpPr/>
          <p:nvPr/>
        </p:nvSpPr>
        <p:spPr>
          <a:xfrm>
            <a:off x="844082" y="1800494"/>
            <a:ext cx="1337235"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45" name="Chevron 48"/>
          <p:cNvSpPr/>
          <p:nvPr/>
        </p:nvSpPr>
        <p:spPr>
          <a:xfrm>
            <a:off x="2043062"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a:t>
            </a:r>
            <a:endParaRPr lang="en-US" sz="900" b="1" dirty="0">
              <a:solidFill>
                <a:schemeClr val="bg1"/>
              </a:solidFill>
            </a:endParaRPr>
          </a:p>
        </p:txBody>
      </p:sp>
      <p:sp>
        <p:nvSpPr>
          <p:cNvPr id="46" name="Chevron 51"/>
          <p:cNvSpPr>
            <a:spLocks/>
          </p:cNvSpPr>
          <p:nvPr/>
        </p:nvSpPr>
        <p:spPr>
          <a:xfrm>
            <a:off x="3242041"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a:t>
            </a:r>
            <a:endParaRPr lang="en-US" sz="900" b="1" dirty="0">
              <a:solidFill>
                <a:schemeClr val="bg1"/>
              </a:solidFill>
            </a:endParaRPr>
          </a:p>
        </p:txBody>
      </p:sp>
      <p:sp>
        <p:nvSpPr>
          <p:cNvPr id="48" name="Chevron 83"/>
          <p:cNvSpPr>
            <a:spLocks/>
          </p:cNvSpPr>
          <p:nvPr/>
        </p:nvSpPr>
        <p:spPr>
          <a:xfrm>
            <a:off x="4441019" y="1800494"/>
            <a:ext cx="4906013" cy="328322"/>
          </a:xfrm>
          <a:prstGeom prst="chevron">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Further integration/Separation/JV approach</a:t>
            </a:r>
            <a:endParaRPr lang="en-US" sz="900" dirty="0">
              <a:solidFill>
                <a:schemeClr val="bg1"/>
              </a:solidFill>
            </a:endParaRPr>
          </a:p>
        </p:txBody>
      </p:sp>
      <p:sp>
        <p:nvSpPr>
          <p:cNvPr id="49" name="Ellipse 61"/>
          <p:cNvSpPr>
            <a:spLocks noChangeAspect="1"/>
          </p:cNvSpPr>
          <p:nvPr/>
        </p:nvSpPr>
        <p:spPr>
          <a:xfrm>
            <a:off x="791871"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50" name="Ellipse 61"/>
          <p:cNvSpPr>
            <a:spLocks noChangeAspect="1"/>
          </p:cNvSpPr>
          <p:nvPr/>
        </p:nvSpPr>
        <p:spPr>
          <a:xfrm>
            <a:off x="203776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51" name="Ellipse 61"/>
          <p:cNvSpPr>
            <a:spLocks noChangeAspect="1"/>
          </p:cNvSpPr>
          <p:nvPr/>
        </p:nvSpPr>
        <p:spPr>
          <a:xfrm>
            <a:off x="322445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55" name="Rectangle 35"/>
          <p:cNvSpPr/>
          <p:nvPr/>
        </p:nvSpPr>
        <p:spPr>
          <a:xfrm rot="16200000">
            <a:off x="-1083743" y="4114375"/>
            <a:ext cx="3495127" cy="3253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Process steps</a:t>
            </a:r>
            <a:endParaRPr lang="en-US" sz="900" b="1" dirty="0"/>
          </a:p>
        </p:txBody>
      </p:sp>
      <p:sp>
        <p:nvSpPr>
          <p:cNvPr id="2" name="Textplatzhalter 1"/>
          <p:cNvSpPr>
            <a:spLocks noGrp="1"/>
          </p:cNvSpPr>
          <p:nvPr>
            <p:ph type="body" sz="quarter" idx="11"/>
          </p:nvPr>
        </p:nvSpPr>
        <p:spPr/>
        <p:txBody>
          <a:bodyPr/>
          <a:lstStyle/>
          <a:p>
            <a:r>
              <a:rPr lang="en-US" dirty="0"/>
              <a:t>People, Culture and </a:t>
            </a:r>
            <a:r>
              <a:rPr lang="en-US" dirty="0" smtClean="0"/>
              <a:t>Communication</a:t>
            </a:r>
            <a:endParaRPr lang="en-US" dirty="0"/>
          </a:p>
        </p:txBody>
      </p:sp>
    </p:spTree>
    <p:extLst>
      <p:ext uri="{BB962C8B-B14F-4D97-AF65-F5344CB8AC3E}">
        <p14:creationId xmlns:p14="http://schemas.microsoft.com/office/powerpoint/2010/main" val="1098614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ihandform 4"/>
          <p:cNvSpPr/>
          <p:nvPr/>
        </p:nvSpPr>
        <p:spPr>
          <a:xfrm>
            <a:off x="844062" y="2162908"/>
            <a:ext cx="8581292" cy="3859823"/>
          </a:xfrm>
          <a:custGeom>
            <a:avLst/>
            <a:gdLst>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26376 w 8581292"/>
              <a:gd name="connsiteY4" fmla="*/ 3859823 h 3859823"/>
              <a:gd name="connsiteX5" fmla="*/ 0 w 8581292"/>
              <a:gd name="connsiteY5" fmla="*/ 0 h 3859823"/>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8791 w 8581292"/>
              <a:gd name="connsiteY4" fmla="*/ 3851030 h 3859823"/>
              <a:gd name="connsiteX5" fmla="*/ 0 w 8581292"/>
              <a:gd name="connsiteY5" fmla="*/ 0 h 385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81292" h="3859823">
                <a:moveTo>
                  <a:pt x="0" y="0"/>
                </a:moveTo>
                <a:lnTo>
                  <a:pt x="3587261" y="8792"/>
                </a:lnTo>
                <a:lnTo>
                  <a:pt x="8572500" y="395654"/>
                </a:lnTo>
                <a:cubicBezTo>
                  <a:pt x="8575431" y="1550377"/>
                  <a:pt x="8578361" y="2705100"/>
                  <a:pt x="8581292" y="3859823"/>
                </a:cubicBezTo>
                <a:lnTo>
                  <a:pt x="8791" y="3851030"/>
                </a:lnTo>
                <a:cubicBezTo>
                  <a:pt x="5860" y="2564422"/>
                  <a:pt x="20515" y="1286608"/>
                  <a:pt x="0" y="0"/>
                </a:cubicBezTo>
                <a:close/>
              </a:path>
            </a:pathLst>
          </a:custGeom>
          <a:solidFill>
            <a:srgbClr val="D9D9D9"/>
          </a:solidFill>
          <a:ln w="1905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4" name="Titel 3"/>
          <p:cNvSpPr>
            <a:spLocks noGrp="1"/>
          </p:cNvSpPr>
          <p:nvPr>
            <p:ph type="title"/>
          </p:nvPr>
        </p:nvSpPr>
        <p:spPr/>
        <p:txBody>
          <a:bodyPr/>
          <a:lstStyle/>
          <a:p>
            <a:r>
              <a:rPr lang="en-US" dirty="0" smtClean="0"/>
              <a:t>Overview (9/10) – </a:t>
            </a:r>
            <a:r>
              <a:rPr lang="en-US" dirty="0"/>
              <a:t>Culture approach (Integration &amp; JV only) </a:t>
            </a:r>
          </a:p>
        </p:txBody>
      </p:sp>
      <p:sp>
        <p:nvSpPr>
          <p:cNvPr id="32" name="Rechteck 18"/>
          <p:cNvSpPr/>
          <p:nvPr/>
        </p:nvSpPr>
        <p:spPr>
          <a:xfrm>
            <a:off x="845035" y="1428407"/>
            <a:ext cx="8572015" cy="26961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Details on Methodology/Approach</a:t>
            </a:r>
            <a:endParaRPr lang="en-US" sz="900" b="1" dirty="0"/>
          </a:p>
        </p:txBody>
      </p:sp>
      <p:sp>
        <p:nvSpPr>
          <p:cNvPr id="35" name="Pentagon 37"/>
          <p:cNvSpPr/>
          <p:nvPr/>
        </p:nvSpPr>
        <p:spPr>
          <a:xfrm>
            <a:off x="912660" y="2588578"/>
            <a:ext cx="2674468"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36" name="Chevron 38"/>
          <p:cNvSpPr/>
          <p:nvPr/>
        </p:nvSpPr>
        <p:spPr>
          <a:xfrm>
            <a:off x="3789971"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 (pre-closing)</a:t>
            </a:r>
            <a:endParaRPr lang="en-US" sz="900" b="1" dirty="0">
              <a:solidFill>
                <a:schemeClr val="bg1"/>
              </a:solidFill>
            </a:endParaRPr>
          </a:p>
        </p:txBody>
      </p:sp>
      <p:sp>
        <p:nvSpPr>
          <p:cNvPr id="37" name="Chevron 41"/>
          <p:cNvSpPr/>
          <p:nvPr/>
        </p:nvSpPr>
        <p:spPr>
          <a:xfrm>
            <a:off x="6666437"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 </a:t>
            </a:r>
            <a:br>
              <a:rPr lang="en-US" sz="900" b="1" dirty="0" smtClean="0">
                <a:solidFill>
                  <a:schemeClr val="bg1"/>
                </a:solidFill>
              </a:rPr>
            </a:br>
            <a:r>
              <a:rPr lang="en-US" sz="900" b="1" dirty="0" smtClean="0">
                <a:solidFill>
                  <a:schemeClr val="bg1"/>
                </a:solidFill>
              </a:rPr>
              <a:t>(pre-closing)</a:t>
            </a:r>
            <a:endParaRPr lang="en-US" sz="900" b="1" dirty="0">
              <a:solidFill>
                <a:schemeClr val="bg1"/>
              </a:solidFill>
            </a:endParaRPr>
          </a:p>
        </p:txBody>
      </p:sp>
      <p:sp>
        <p:nvSpPr>
          <p:cNvPr id="38" name="Text Placeholder 7"/>
          <p:cNvSpPr txBox="1">
            <a:spLocks/>
          </p:cNvSpPr>
          <p:nvPr/>
        </p:nvSpPr>
        <p:spPr>
          <a:xfrm>
            <a:off x="912660" y="2975992"/>
            <a:ext cx="2675314"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Outside-in analysis of culture and determine gaps between the individual corporate cultures</a:t>
            </a:r>
          </a:p>
          <a:p>
            <a:pPr marL="216000" lvl="2" indent="-216000">
              <a:spcAft>
                <a:spcPts val="500"/>
              </a:spcAft>
              <a:buClr>
                <a:schemeClr val="tx2"/>
              </a:buClr>
              <a:buFont typeface="Arial" panose="020B0604020202020204" pitchFamily="34" charset="0"/>
              <a:buChar char="—"/>
              <a:defRPr/>
            </a:pPr>
            <a:r>
              <a:rPr lang="en-US" sz="900" dirty="0" smtClean="0"/>
              <a:t>Identification of primary “cultural hot spots‘ and derivation of “mitigation measures”</a:t>
            </a:r>
          </a:p>
          <a:p>
            <a:pPr marL="179388" lvl="1" indent="-179388">
              <a:spcAft>
                <a:spcPts val="500"/>
              </a:spcAft>
              <a:buClr>
                <a:srgbClr val="97989A"/>
              </a:buClr>
              <a:buFont typeface="Symbol" pitchFamily="18" charset="2"/>
              <a:buChar char="-"/>
              <a:defRPr/>
            </a:pPr>
            <a:endParaRPr lang="en-US" sz="900" dirty="0" smtClean="0">
              <a:cs typeface="Arial" pitchFamily="34" charset="0"/>
            </a:endParaRPr>
          </a:p>
        </p:txBody>
      </p:sp>
      <p:sp>
        <p:nvSpPr>
          <p:cNvPr id="39" name="Text Placeholder 7"/>
          <p:cNvSpPr txBox="1">
            <a:spLocks/>
          </p:cNvSpPr>
          <p:nvPr/>
        </p:nvSpPr>
        <p:spPr>
          <a:xfrm>
            <a:off x="3789971"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Key-player interviews on both sides for understanding of current culture</a:t>
            </a:r>
          </a:p>
          <a:p>
            <a:pPr marL="216000" lvl="2" indent="-216000">
              <a:spcAft>
                <a:spcPts val="500"/>
              </a:spcAft>
              <a:buClr>
                <a:schemeClr val="tx2"/>
              </a:buClr>
              <a:buFont typeface="Arial" panose="020B0604020202020204" pitchFamily="34" charset="0"/>
              <a:buChar char="—"/>
              <a:defRPr/>
            </a:pPr>
            <a:r>
              <a:rPr lang="en-US" sz="900" dirty="0" smtClean="0"/>
              <a:t>Broad-stroke query of current culture with online-based questionnaire to major target groups</a:t>
            </a:r>
          </a:p>
          <a:p>
            <a:pPr marL="216000" lvl="2" indent="-216000">
              <a:spcAft>
                <a:spcPts val="500"/>
              </a:spcAft>
              <a:buClr>
                <a:schemeClr val="tx2"/>
              </a:buClr>
              <a:buFont typeface="Arial" panose="020B0604020202020204" pitchFamily="34" charset="0"/>
              <a:buChar char="—"/>
              <a:defRPr/>
            </a:pPr>
            <a:r>
              <a:rPr lang="en-US" sz="900" dirty="0" smtClean="0"/>
              <a:t>Performance of a cultural analysis by means of the data collected through key-player interviews &amp; online questionnaire </a:t>
            </a:r>
          </a:p>
          <a:p>
            <a:pPr marL="0" lvl="1">
              <a:spcAft>
                <a:spcPts val="500"/>
              </a:spcAft>
              <a:buClr>
                <a:srgbClr val="97989A"/>
              </a:buClr>
              <a:defRPr/>
            </a:pPr>
            <a:endParaRPr lang="en-US" sz="900" dirty="0" smtClean="0">
              <a:cs typeface="Arial" pitchFamily="34" charset="0"/>
            </a:endParaRPr>
          </a:p>
        </p:txBody>
      </p:sp>
      <p:sp>
        <p:nvSpPr>
          <p:cNvPr id="40" name="Text Placeholder 7"/>
          <p:cNvSpPr txBox="1">
            <a:spLocks/>
          </p:cNvSpPr>
          <p:nvPr/>
        </p:nvSpPr>
        <p:spPr>
          <a:xfrm>
            <a:off x="6666437"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Definition of the cultural framework and breakdown of the cultural objective for key functions (e.g. Sales, R&amp;D)</a:t>
            </a:r>
          </a:p>
          <a:p>
            <a:pPr marL="216000" lvl="2" indent="-216000">
              <a:spcAft>
                <a:spcPts val="500"/>
              </a:spcAft>
              <a:buClr>
                <a:schemeClr val="tx2"/>
              </a:buClr>
              <a:buFont typeface="Arial" panose="020B0604020202020204" pitchFamily="34" charset="0"/>
              <a:buChar char="—"/>
              <a:defRPr/>
            </a:pPr>
            <a:r>
              <a:rPr lang="en-US" sz="900" dirty="0" smtClean="0"/>
              <a:t>Definition of cultural measures for an optimal integration and accompaniment of implementation</a:t>
            </a:r>
          </a:p>
          <a:p>
            <a:pPr marL="216000" lvl="2" indent="-216000">
              <a:spcAft>
                <a:spcPts val="500"/>
              </a:spcAft>
              <a:buClr>
                <a:schemeClr val="tx2"/>
              </a:buClr>
              <a:buFont typeface="Arial" panose="020B0604020202020204" pitchFamily="34" charset="0"/>
              <a:buChar char="—"/>
              <a:defRPr/>
            </a:pPr>
            <a:r>
              <a:rPr lang="en-US" sz="900" dirty="0" smtClean="0"/>
              <a:t>If necessary, repeated collecting of the culture for review</a:t>
            </a:r>
          </a:p>
          <a:p>
            <a:pPr marL="0" lvl="1">
              <a:spcAft>
                <a:spcPts val="500"/>
              </a:spcAft>
              <a:buClr>
                <a:srgbClr val="97989A"/>
              </a:buClr>
              <a:defRPr/>
            </a:pPr>
            <a:endParaRPr lang="en-US" sz="900" dirty="0" smtClean="0">
              <a:cs typeface="Arial" pitchFamily="34" charset="0"/>
            </a:endParaRPr>
          </a:p>
        </p:txBody>
      </p:sp>
      <p:sp>
        <p:nvSpPr>
          <p:cNvPr id="41" name="Ellipse 61"/>
          <p:cNvSpPr>
            <a:spLocks noChangeAspect="1"/>
          </p:cNvSpPr>
          <p:nvPr/>
        </p:nvSpPr>
        <p:spPr>
          <a:xfrm>
            <a:off x="1001799"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42" name="Ellipse 61"/>
          <p:cNvSpPr>
            <a:spLocks noChangeAspect="1"/>
          </p:cNvSpPr>
          <p:nvPr/>
        </p:nvSpPr>
        <p:spPr>
          <a:xfrm>
            <a:off x="4081655" y="2678894"/>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43" name="Ellipse 61"/>
          <p:cNvSpPr>
            <a:spLocks noChangeAspect="1"/>
          </p:cNvSpPr>
          <p:nvPr/>
        </p:nvSpPr>
        <p:spPr>
          <a:xfrm>
            <a:off x="6977867"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44" name="Pentagon 47"/>
          <p:cNvSpPr/>
          <p:nvPr/>
        </p:nvSpPr>
        <p:spPr>
          <a:xfrm>
            <a:off x="844082" y="1800494"/>
            <a:ext cx="1337235"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45" name="Chevron 48"/>
          <p:cNvSpPr/>
          <p:nvPr/>
        </p:nvSpPr>
        <p:spPr>
          <a:xfrm>
            <a:off x="2043062"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a:t>
            </a:r>
            <a:endParaRPr lang="en-US" sz="900" b="1" dirty="0">
              <a:solidFill>
                <a:schemeClr val="bg1"/>
              </a:solidFill>
            </a:endParaRPr>
          </a:p>
        </p:txBody>
      </p:sp>
      <p:sp>
        <p:nvSpPr>
          <p:cNvPr id="46" name="Chevron 51"/>
          <p:cNvSpPr>
            <a:spLocks/>
          </p:cNvSpPr>
          <p:nvPr/>
        </p:nvSpPr>
        <p:spPr>
          <a:xfrm>
            <a:off x="3242041"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a:t>
            </a:r>
            <a:endParaRPr lang="en-US" sz="900" b="1" dirty="0">
              <a:solidFill>
                <a:schemeClr val="bg1"/>
              </a:solidFill>
            </a:endParaRPr>
          </a:p>
        </p:txBody>
      </p:sp>
      <p:sp>
        <p:nvSpPr>
          <p:cNvPr id="48" name="Chevron 83"/>
          <p:cNvSpPr>
            <a:spLocks/>
          </p:cNvSpPr>
          <p:nvPr/>
        </p:nvSpPr>
        <p:spPr>
          <a:xfrm>
            <a:off x="4441019" y="1800494"/>
            <a:ext cx="4906013" cy="328322"/>
          </a:xfrm>
          <a:prstGeom prst="chevron">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Further integration/Separation/JV approach</a:t>
            </a:r>
            <a:endParaRPr lang="en-US" sz="900" dirty="0">
              <a:solidFill>
                <a:schemeClr val="bg1"/>
              </a:solidFill>
            </a:endParaRPr>
          </a:p>
        </p:txBody>
      </p:sp>
      <p:sp>
        <p:nvSpPr>
          <p:cNvPr id="49" name="Ellipse 61"/>
          <p:cNvSpPr>
            <a:spLocks noChangeAspect="1"/>
          </p:cNvSpPr>
          <p:nvPr/>
        </p:nvSpPr>
        <p:spPr>
          <a:xfrm>
            <a:off x="791871"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50" name="Ellipse 61"/>
          <p:cNvSpPr>
            <a:spLocks noChangeAspect="1"/>
          </p:cNvSpPr>
          <p:nvPr/>
        </p:nvSpPr>
        <p:spPr>
          <a:xfrm>
            <a:off x="203776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51" name="Ellipse 61"/>
          <p:cNvSpPr>
            <a:spLocks noChangeAspect="1"/>
          </p:cNvSpPr>
          <p:nvPr/>
        </p:nvSpPr>
        <p:spPr>
          <a:xfrm>
            <a:off x="322445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55" name="Rectangle 35"/>
          <p:cNvSpPr/>
          <p:nvPr/>
        </p:nvSpPr>
        <p:spPr>
          <a:xfrm rot="16200000">
            <a:off x="-1083743" y="4114375"/>
            <a:ext cx="3495127" cy="3253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Process steps</a:t>
            </a:r>
            <a:endParaRPr lang="en-US" sz="900" b="1" dirty="0"/>
          </a:p>
        </p:txBody>
      </p:sp>
      <p:sp>
        <p:nvSpPr>
          <p:cNvPr id="2" name="Textplatzhalter 1"/>
          <p:cNvSpPr>
            <a:spLocks noGrp="1"/>
          </p:cNvSpPr>
          <p:nvPr>
            <p:ph type="body" sz="quarter" idx="11"/>
          </p:nvPr>
        </p:nvSpPr>
        <p:spPr/>
        <p:txBody>
          <a:bodyPr/>
          <a:lstStyle/>
          <a:p>
            <a:r>
              <a:rPr lang="en-US" dirty="0"/>
              <a:t>People, Culture and </a:t>
            </a:r>
            <a:r>
              <a:rPr lang="en-US" dirty="0" smtClean="0"/>
              <a:t>Communication</a:t>
            </a:r>
            <a:endParaRPr lang="en-US" dirty="0"/>
          </a:p>
        </p:txBody>
      </p:sp>
    </p:spTree>
    <p:extLst>
      <p:ext uri="{BB962C8B-B14F-4D97-AF65-F5344CB8AC3E}">
        <p14:creationId xmlns:p14="http://schemas.microsoft.com/office/powerpoint/2010/main" val="12892596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ihandform 4"/>
          <p:cNvSpPr/>
          <p:nvPr/>
        </p:nvSpPr>
        <p:spPr>
          <a:xfrm>
            <a:off x="844062" y="2162908"/>
            <a:ext cx="8581292" cy="3859823"/>
          </a:xfrm>
          <a:custGeom>
            <a:avLst/>
            <a:gdLst>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26376 w 8581292"/>
              <a:gd name="connsiteY4" fmla="*/ 3859823 h 3859823"/>
              <a:gd name="connsiteX5" fmla="*/ 0 w 8581292"/>
              <a:gd name="connsiteY5" fmla="*/ 0 h 3859823"/>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8791 w 8581292"/>
              <a:gd name="connsiteY4" fmla="*/ 3851030 h 3859823"/>
              <a:gd name="connsiteX5" fmla="*/ 0 w 8581292"/>
              <a:gd name="connsiteY5" fmla="*/ 0 h 385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81292" h="3859823">
                <a:moveTo>
                  <a:pt x="0" y="0"/>
                </a:moveTo>
                <a:lnTo>
                  <a:pt x="3587261" y="8792"/>
                </a:lnTo>
                <a:lnTo>
                  <a:pt x="8572500" y="395654"/>
                </a:lnTo>
                <a:cubicBezTo>
                  <a:pt x="8575431" y="1550377"/>
                  <a:pt x="8578361" y="2705100"/>
                  <a:pt x="8581292" y="3859823"/>
                </a:cubicBezTo>
                <a:lnTo>
                  <a:pt x="8791" y="3851030"/>
                </a:lnTo>
                <a:cubicBezTo>
                  <a:pt x="5860" y="2564422"/>
                  <a:pt x="20515" y="1286608"/>
                  <a:pt x="0" y="0"/>
                </a:cubicBezTo>
                <a:close/>
              </a:path>
            </a:pathLst>
          </a:custGeom>
          <a:solidFill>
            <a:srgbClr val="D9D9D9"/>
          </a:solidFill>
          <a:ln w="1905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4" name="Titel 3"/>
          <p:cNvSpPr>
            <a:spLocks noGrp="1"/>
          </p:cNvSpPr>
          <p:nvPr>
            <p:ph type="title"/>
          </p:nvPr>
        </p:nvSpPr>
        <p:spPr/>
        <p:txBody>
          <a:bodyPr/>
          <a:lstStyle/>
          <a:p>
            <a:r>
              <a:rPr lang="en-US" dirty="0" smtClean="0"/>
              <a:t>Overview (10/10) – HR approach </a:t>
            </a:r>
            <a:endParaRPr lang="en-US" dirty="0"/>
          </a:p>
        </p:txBody>
      </p:sp>
      <p:sp>
        <p:nvSpPr>
          <p:cNvPr id="32" name="Rechteck 18"/>
          <p:cNvSpPr/>
          <p:nvPr/>
        </p:nvSpPr>
        <p:spPr>
          <a:xfrm>
            <a:off x="845035" y="1428407"/>
            <a:ext cx="8572015" cy="26961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Details on Methodology/Approach</a:t>
            </a:r>
            <a:endParaRPr lang="en-US" sz="900" b="1" dirty="0"/>
          </a:p>
        </p:txBody>
      </p:sp>
      <p:sp>
        <p:nvSpPr>
          <p:cNvPr id="35" name="Pentagon 37"/>
          <p:cNvSpPr/>
          <p:nvPr/>
        </p:nvSpPr>
        <p:spPr>
          <a:xfrm>
            <a:off x="912660" y="2588578"/>
            <a:ext cx="2674468"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36" name="Chevron 38"/>
          <p:cNvSpPr/>
          <p:nvPr/>
        </p:nvSpPr>
        <p:spPr>
          <a:xfrm>
            <a:off x="3789971"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 (pre-closing)</a:t>
            </a:r>
            <a:endParaRPr lang="en-US" sz="900" b="1" dirty="0">
              <a:solidFill>
                <a:schemeClr val="bg1"/>
              </a:solidFill>
            </a:endParaRPr>
          </a:p>
        </p:txBody>
      </p:sp>
      <p:sp>
        <p:nvSpPr>
          <p:cNvPr id="37" name="Chevron 41"/>
          <p:cNvSpPr/>
          <p:nvPr/>
        </p:nvSpPr>
        <p:spPr>
          <a:xfrm>
            <a:off x="6666437"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 </a:t>
            </a:r>
            <a:br>
              <a:rPr lang="en-US" sz="900" b="1" dirty="0" smtClean="0">
                <a:solidFill>
                  <a:schemeClr val="bg1"/>
                </a:solidFill>
              </a:rPr>
            </a:br>
            <a:r>
              <a:rPr lang="en-US" sz="900" b="1" dirty="0" smtClean="0">
                <a:solidFill>
                  <a:schemeClr val="bg1"/>
                </a:solidFill>
              </a:rPr>
              <a:t>(pre-closing)</a:t>
            </a:r>
            <a:endParaRPr lang="en-US" sz="900" b="1" dirty="0">
              <a:solidFill>
                <a:schemeClr val="bg1"/>
              </a:solidFill>
            </a:endParaRPr>
          </a:p>
        </p:txBody>
      </p:sp>
      <p:sp>
        <p:nvSpPr>
          <p:cNvPr id="38" name="Text Placeholder 7"/>
          <p:cNvSpPr txBox="1">
            <a:spLocks/>
          </p:cNvSpPr>
          <p:nvPr/>
        </p:nvSpPr>
        <p:spPr>
          <a:xfrm>
            <a:off x="912660" y="2975992"/>
            <a:ext cx="2675314"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HR due diligence</a:t>
            </a:r>
          </a:p>
          <a:p>
            <a:pPr marL="216000" lvl="2" indent="-216000">
              <a:spcAft>
                <a:spcPts val="500"/>
              </a:spcAft>
              <a:buClr>
                <a:schemeClr val="tx2"/>
              </a:buClr>
              <a:buFont typeface="Arial" panose="020B0604020202020204" pitchFamily="34" charset="0"/>
              <a:buChar char="—"/>
              <a:defRPr/>
            </a:pPr>
            <a:r>
              <a:rPr lang="en-US" sz="900" dirty="0" smtClean="0"/>
              <a:t>Analysis of HR as-is organization</a:t>
            </a:r>
          </a:p>
          <a:p>
            <a:pPr marL="216000" lvl="2" indent="-216000">
              <a:spcAft>
                <a:spcPts val="500"/>
              </a:spcAft>
              <a:buClr>
                <a:schemeClr val="tx2"/>
              </a:buClr>
              <a:buFont typeface="Arial" panose="020B0604020202020204" pitchFamily="34" charset="0"/>
              <a:buChar char="—"/>
              <a:defRPr/>
            </a:pPr>
            <a:r>
              <a:rPr lang="en-US" sz="900" dirty="0" smtClean="0"/>
              <a:t>Benchmarking of HR key data (e.g. support ratio, payroll sourcing, process costs e.g. recruiting)</a:t>
            </a:r>
          </a:p>
          <a:p>
            <a:pPr marL="216000" lvl="2" indent="-216000">
              <a:spcAft>
                <a:spcPts val="500"/>
              </a:spcAft>
              <a:buClr>
                <a:schemeClr val="tx2"/>
              </a:buClr>
              <a:buFont typeface="Arial" panose="020B0604020202020204" pitchFamily="34" charset="0"/>
              <a:buChar char="—"/>
              <a:defRPr/>
            </a:pPr>
            <a:r>
              <a:rPr lang="en-US" sz="900" dirty="0" smtClean="0"/>
              <a:t>Standalone readiness check</a:t>
            </a:r>
          </a:p>
          <a:p>
            <a:pPr marL="179388" lvl="1" indent="-179388">
              <a:spcAft>
                <a:spcPts val="500"/>
              </a:spcAft>
              <a:buClr>
                <a:srgbClr val="97989A"/>
              </a:buClr>
              <a:buFont typeface="Symbol" pitchFamily="18" charset="2"/>
              <a:buChar char="-"/>
              <a:defRPr/>
            </a:pPr>
            <a:endParaRPr lang="en-US" sz="900" dirty="0" smtClean="0">
              <a:cs typeface="Arial" pitchFamily="34" charset="0"/>
            </a:endParaRPr>
          </a:p>
        </p:txBody>
      </p:sp>
      <p:sp>
        <p:nvSpPr>
          <p:cNvPr id="39" name="Text Placeholder 7"/>
          <p:cNvSpPr txBox="1">
            <a:spLocks/>
          </p:cNvSpPr>
          <p:nvPr/>
        </p:nvSpPr>
        <p:spPr>
          <a:xfrm>
            <a:off x="3789971"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Definition of HR IOM</a:t>
            </a:r>
            <a:r>
              <a:rPr lang="en-US" sz="900" baseline="30000" dirty="0" smtClean="0"/>
              <a:t>(a)</a:t>
            </a:r>
            <a:r>
              <a:rPr lang="en-US" sz="900" dirty="0" smtClean="0"/>
              <a:t> and TOM</a:t>
            </a:r>
            <a:r>
              <a:rPr lang="en-US" sz="900" baseline="30000" dirty="0" smtClean="0"/>
              <a:t>(b)</a:t>
            </a:r>
          </a:p>
          <a:p>
            <a:pPr marL="216000" lvl="2" indent="-216000">
              <a:spcAft>
                <a:spcPts val="500"/>
              </a:spcAft>
              <a:buClr>
                <a:schemeClr val="tx2"/>
              </a:buClr>
              <a:buFont typeface="Arial" panose="020B0604020202020204" pitchFamily="34" charset="0"/>
              <a:buChar char="—"/>
              <a:defRPr/>
            </a:pPr>
            <a:r>
              <a:rPr lang="en-US" sz="900" dirty="0" smtClean="0"/>
              <a:t>Retention concept and measures definition/ implementation</a:t>
            </a:r>
          </a:p>
          <a:p>
            <a:pPr marL="216000" lvl="2" indent="-216000">
              <a:spcAft>
                <a:spcPts val="500"/>
              </a:spcAft>
              <a:buClr>
                <a:schemeClr val="tx2"/>
              </a:buClr>
              <a:buFont typeface="Arial" panose="020B0604020202020204" pitchFamily="34" charset="0"/>
              <a:buChar char="—"/>
              <a:defRPr/>
            </a:pPr>
            <a:r>
              <a:rPr lang="en-US" sz="900" dirty="0" smtClean="0"/>
              <a:t>Concept for adaptation/optimization of remuneration and incentives</a:t>
            </a:r>
          </a:p>
          <a:p>
            <a:pPr marL="216000" lvl="2" indent="-216000">
              <a:spcAft>
                <a:spcPts val="500"/>
              </a:spcAft>
              <a:buClr>
                <a:schemeClr val="tx2"/>
              </a:buClr>
              <a:buFont typeface="Arial" panose="020B0604020202020204" pitchFamily="34" charset="0"/>
              <a:buChar char="—"/>
              <a:defRPr/>
            </a:pPr>
            <a:r>
              <a:rPr lang="en-US" sz="900" dirty="0" smtClean="0"/>
              <a:t>Assessment of quick wins/synergy</a:t>
            </a:r>
          </a:p>
          <a:p>
            <a:pPr marL="216000" lvl="2" indent="-216000">
              <a:spcAft>
                <a:spcPts val="500"/>
              </a:spcAft>
              <a:buClr>
                <a:schemeClr val="tx2"/>
              </a:buClr>
              <a:buFont typeface="Arial" panose="020B0604020202020204" pitchFamily="34" charset="0"/>
              <a:buChar char="—"/>
              <a:defRPr/>
            </a:pPr>
            <a:r>
              <a:rPr lang="en-US" sz="900" dirty="0" smtClean="0"/>
              <a:t>Assurance of day-1 readiness (e.g. credit cards, leased cars, contract management, etc.)</a:t>
            </a:r>
          </a:p>
          <a:p>
            <a:pPr marL="179388" lvl="1" indent="-179388">
              <a:spcAft>
                <a:spcPts val="500"/>
              </a:spcAft>
              <a:buClr>
                <a:srgbClr val="97989A"/>
              </a:buClr>
              <a:buFont typeface="Arial" pitchFamily="34" charset="0"/>
              <a:buChar char="■"/>
              <a:defRPr/>
            </a:pPr>
            <a:endParaRPr lang="en-US" sz="900" dirty="0" smtClean="0">
              <a:cs typeface="Arial" pitchFamily="34" charset="0"/>
            </a:endParaRPr>
          </a:p>
        </p:txBody>
      </p:sp>
      <p:sp>
        <p:nvSpPr>
          <p:cNvPr id="40" name="Text Placeholder 7"/>
          <p:cNvSpPr txBox="1">
            <a:spLocks/>
          </p:cNvSpPr>
          <p:nvPr/>
        </p:nvSpPr>
        <p:spPr>
          <a:xfrm>
            <a:off x="6666437"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Validation of synergies and definition of implementation measures including timeline / implementation plan</a:t>
            </a:r>
          </a:p>
          <a:p>
            <a:pPr marL="216000" lvl="2" indent="-216000">
              <a:spcAft>
                <a:spcPts val="500"/>
              </a:spcAft>
              <a:buClr>
                <a:schemeClr val="tx2"/>
              </a:buClr>
              <a:buFont typeface="Arial" panose="020B0604020202020204" pitchFamily="34" charset="0"/>
              <a:buChar char="—"/>
              <a:defRPr/>
            </a:pPr>
            <a:r>
              <a:rPr lang="en-US" sz="900" dirty="0" smtClean="0"/>
              <a:t>Process optimization or Insourcing /  outsourcing of processes</a:t>
            </a:r>
          </a:p>
          <a:p>
            <a:pPr marL="216000" lvl="2" indent="-216000">
              <a:spcAft>
                <a:spcPts val="500"/>
              </a:spcAft>
              <a:buClr>
                <a:schemeClr val="tx2"/>
              </a:buClr>
              <a:buFont typeface="Arial" panose="020B0604020202020204" pitchFamily="34" charset="0"/>
              <a:buChar char="—"/>
              <a:defRPr/>
            </a:pPr>
            <a:r>
              <a:rPr lang="en-US" sz="900" dirty="0" smtClean="0"/>
              <a:t>Alignment of issues (e.g. remuneration, incentives, old-age pension, performance appraisals, commitment on objectives, etc.)</a:t>
            </a:r>
          </a:p>
          <a:p>
            <a:pPr marL="216000" lvl="2" indent="-216000">
              <a:spcAft>
                <a:spcPts val="500"/>
              </a:spcAft>
              <a:buClr>
                <a:schemeClr val="tx2"/>
              </a:buClr>
              <a:buFont typeface="Arial" panose="020B0604020202020204" pitchFamily="34" charset="0"/>
              <a:buChar char="—"/>
              <a:defRPr/>
            </a:pPr>
            <a:r>
              <a:rPr lang="en-US" sz="900" dirty="0" smtClean="0"/>
              <a:t>Determine and set up employer branding strategy</a:t>
            </a:r>
          </a:p>
          <a:p>
            <a:pPr marL="179388" lvl="1" indent="-179388">
              <a:spcAft>
                <a:spcPts val="500"/>
              </a:spcAft>
              <a:buClr>
                <a:srgbClr val="97989A"/>
              </a:buClr>
              <a:buFont typeface="Arial" pitchFamily="34" charset="0"/>
              <a:buChar char="■"/>
              <a:defRPr/>
            </a:pPr>
            <a:endParaRPr lang="en-US" sz="900" dirty="0" smtClean="0">
              <a:cs typeface="Arial" pitchFamily="34" charset="0"/>
            </a:endParaRPr>
          </a:p>
        </p:txBody>
      </p:sp>
      <p:sp>
        <p:nvSpPr>
          <p:cNvPr id="41" name="Ellipse 61"/>
          <p:cNvSpPr>
            <a:spLocks noChangeAspect="1"/>
          </p:cNvSpPr>
          <p:nvPr/>
        </p:nvSpPr>
        <p:spPr>
          <a:xfrm>
            <a:off x="1001799"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42" name="Ellipse 61"/>
          <p:cNvSpPr>
            <a:spLocks noChangeAspect="1"/>
          </p:cNvSpPr>
          <p:nvPr/>
        </p:nvSpPr>
        <p:spPr>
          <a:xfrm>
            <a:off x="4081655" y="2678894"/>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43" name="Ellipse 61"/>
          <p:cNvSpPr>
            <a:spLocks noChangeAspect="1"/>
          </p:cNvSpPr>
          <p:nvPr/>
        </p:nvSpPr>
        <p:spPr>
          <a:xfrm>
            <a:off x="6977867"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44" name="Pentagon 47"/>
          <p:cNvSpPr/>
          <p:nvPr/>
        </p:nvSpPr>
        <p:spPr>
          <a:xfrm>
            <a:off x="844082" y="1800494"/>
            <a:ext cx="1337235"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45" name="Chevron 48"/>
          <p:cNvSpPr/>
          <p:nvPr/>
        </p:nvSpPr>
        <p:spPr>
          <a:xfrm>
            <a:off x="2043062"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a:t>
            </a:r>
            <a:endParaRPr lang="en-US" sz="900" b="1" dirty="0">
              <a:solidFill>
                <a:schemeClr val="bg1"/>
              </a:solidFill>
            </a:endParaRPr>
          </a:p>
        </p:txBody>
      </p:sp>
      <p:sp>
        <p:nvSpPr>
          <p:cNvPr id="46" name="Chevron 51"/>
          <p:cNvSpPr>
            <a:spLocks/>
          </p:cNvSpPr>
          <p:nvPr/>
        </p:nvSpPr>
        <p:spPr>
          <a:xfrm>
            <a:off x="3242041"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a:t>
            </a:r>
            <a:endParaRPr lang="en-US" sz="900" b="1" dirty="0">
              <a:solidFill>
                <a:schemeClr val="bg1"/>
              </a:solidFill>
            </a:endParaRPr>
          </a:p>
        </p:txBody>
      </p:sp>
      <p:sp>
        <p:nvSpPr>
          <p:cNvPr id="48" name="Chevron 83"/>
          <p:cNvSpPr>
            <a:spLocks/>
          </p:cNvSpPr>
          <p:nvPr/>
        </p:nvSpPr>
        <p:spPr>
          <a:xfrm>
            <a:off x="4441019" y="1800494"/>
            <a:ext cx="4906013" cy="328322"/>
          </a:xfrm>
          <a:prstGeom prst="chevron">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Further integration/Separation/JV approach</a:t>
            </a:r>
            <a:endParaRPr lang="en-US" sz="900" dirty="0">
              <a:solidFill>
                <a:schemeClr val="bg1"/>
              </a:solidFill>
            </a:endParaRPr>
          </a:p>
        </p:txBody>
      </p:sp>
      <p:sp>
        <p:nvSpPr>
          <p:cNvPr id="49" name="Ellipse 61"/>
          <p:cNvSpPr>
            <a:spLocks noChangeAspect="1"/>
          </p:cNvSpPr>
          <p:nvPr/>
        </p:nvSpPr>
        <p:spPr>
          <a:xfrm>
            <a:off x="791871"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50" name="Ellipse 61"/>
          <p:cNvSpPr>
            <a:spLocks noChangeAspect="1"/>
          </p:cNvSpPr>
          <p:nvPr/>
        </p:nvSpPr>
        <p:spPr>
          <a:xfrm>
            <a:off x="203776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51" name="Ellipse 61"/>
          <p:cNvSpPr>
            <a:spLocks noChangeAspect="1"/>
          </p:cNvSpPr>
          <p:nvPr/>
        </p:nvSpPr>
        <p:spPr>
          <a:xfrm>
            <a:off x="322445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55" name="Rectangle 35"/>
          <p:cNvSpPr/>
          <p:nvPr/>
        </p:nvSpPr>
        <p:spPr>
          <a:xfrm rot="16200000">
            <a:off x="-1083743" y="4114375"/>
            <a:ext cx="3495127" cy="3253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Process steps</a:t>
            </a:r>
            <a:endParaRPr lang="en-US" sz="900" b="1" dirty="0"/>
          </a:p>
        </p:txBody>
      </p:sp>
      <p:sp>
        <p:nvSpPr>
          <p:cNvPr id="2" name="Textplatzhalter 1"/>
          <p:cNvSpPr>
            <a:spLocks noGrp="1"/>
          </p:cNvSpPr>
          <p:nvPr>
            <p:ph type="body" sz="quarter" idx="11"/>
          </p:nvPr>
        </p:nvSpPr>
        <p:spPr/>
        <p:txBody>
          <a:bodyPr/>
          <a:lstStyle/>
          <a:p>
            <a:r>
              <a:rPr lang="en-US" dirty="0"/>
              <a:t>People, Culture and </a:t>
            </a:r>
            <a:r>
              <a:rPr lang="en-US" dirty="0" smtClean="0"/>
              <a:t>Communication</a:t>
            </a:r>
            <a:endParaRPr lang="en-US" dirty="0"/>
          </a:p>
        </p:txBody>
      </p:sp>
      <p:sp>
        <p:nvSpPr>
          <p:cNvPr id="25" name="Text Box 8"/>
          <p:cNvSpPr txBox="1">
            <a:spLocks noChangeArrowheads="1"/>
          </p:cNvSpPr>
          <p:nvPr>
            <p:custDataLst>
              <p:tags r:id="rId1"/>
            </p:custDataLst>
          </p:nvPr>
        </p:nvSpPr>
        <p:spPr bwMode="auto">
          <a:xfrm>
            <a:off x="488950" y="6046658"/>
            <a:ext cx="5351238" cy="92333"/>
          </a:xfrm>
          <a:prstGeom prst="rect">
            <a:avLst/>
          </a:prstGeom>
          <a:noFill/>
          <a:ln w="6350">
            <a:noFill/>
            <a:miter lim="800000"/>
            <a:headEnd type="none" w="sm" len="sm"/>
            <a:tailEnd type="none" w="sm" len="sm"/>
          </a:ln>
          <a:effectLst/>
        </p:spPr>
        <p:txBody>
          <a:bodyPr wrap="square" lIns="0" tIns="0" rIns="0" bIns="0" anchor="b">
            <a:spAutoFit/>
          </a:bodyPr>
          <a:lstStyle/>
          <a:p>
            <a:pPr marL="360363" indent="-360363" defTabSz="762000" eaLnBrk="0" hangingPunct="0">
              <a:spcBef>
                <a:spcPts val="200"/>
              </a:spcBef>
            </a:pPr>
            <a:r>
              <a:rPr lang="en-US" sz="600" dirty="0" smtClean="0">
                <a:solidFill>
                  <a:srgbClr val="000000"/>
                </a:solidFill>
                <a:cs typeface="Arial" pitchFamily="34" charset="0"/>
              </a:rPr>
              <a:t>Note:	(a)  IOM = Interim Operating Model; (b)  TOM = Target Operating Model</a:t>
            </a:r>
          </a:p>
        </p:txBody>
      </p:sp>
    </p:spTree>
    <p:extLst>
      <p:ext uri="{BB962C8B-B14F-4D97-AF65-F5344CB8AC3E}">
        <p14:creationId xmlns:p14="http://schemas.microsoft.com/office/powerpoint/2010/main" val="23112178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Core Statements:</a:t>
            </a:r>
          </a:p>
          <a:p>
            <a:pPr lvl="2"/>
            <a:r>
              <a:rPr lang="en-US" dirty="0"/>
              <a:t>Knowing stakeholders who are critical as well as those with a  positive attitude is a basic prerequisite</a:t>
            </a:r>
          </a:p>
          <a:p>
            <a:pPr lvl="2"/>
            <a:r>
              <a:rPr lang="en-US" dirty="0"/>
              <a:t>Then it is a matter of influencing critical stakeholders positively with the aid of the stakeholders who support the transaction and to establish the necessary measures to do so</a:t>
            </a:r>
          </a:p>
          <a:p>
            <a:pPr lvl="2"/>
            <a:r>
              <a:rPr lang="en-US" dirty="0"/>
              <a:t>Should stakeholders have too negative attitudes for driving the </a:t>
            </a:r>
            <a:r>
              <a:rPr lang="en-US" dirty="0" smtClean="0"/>
              <a:t>program, </a:t>
            </a:r>
            <a:r>
              <a:rPr lang="en-US" dirty="0"/>
              <a:t>it should also be considered to transfer them to not endanger the target achievement</a:t>
            </a:r>
          </a:p>
          <a:p>
            <a:pPr lvl="2"/>
            <a:r>
              <a:rPr lang="en-US" dirty="0"/>
              <a:t>A regular stakeholder analysis assures that the important core persons actively drive the transaction</a:t>
            </a:r>
          </a:p>
        </p:txBody>
      </p:sp>
      <p:sp>
        <p:nvSpPr>
          <p:cNvPr id="4" name="Titel 3"/>
          <p:cNvSpPr>
            <a:spLocks noGrp="1"/>
          </p:cNvSpPr>
          <p:nvPr>
            <p:ph type="title"/>
          </p:nvPr>
        </p:nvSpPr>
        <p:spPr/>
        <p:txBody>
          <a:bodyPr/>
          <a:lstStyle/>
          <a:p>
            <a:r>
              <a:rPr lang="en-US" dirty="0" smtClean="0"/>
              <a:t>1. How can the most important stakeholders be steered during the transaction? (Project example)</a:t>
            </a:r>
            <a:endParaRPr lang="en-US" dirty="0"/>
          </a:p>
        </p:txBody>
      </p:sp>
      <p:sp>
        <p:nvSpPr>
          <p:cNvPr id="3" name="Textplatzhalter 2"/>
          <p:cNvSpPr>
            <a:spLocks noGrp="1"/>
          </p:cNvSpPr>
          <p:nvPr>
            <p:ph type="body" sz="quarter" idx="12"/>
          </p:nvPr>
        </p:nvSpPr>
        <p:spPr/>
        <p:txBody>
          <a:bodyPr/>
          <a:lstStyle/>
          <a:p>
            <a:r>
              <a:rPr lang="en-US" dirty="0"/>
              <a:t>People, Culture and Communication</a:t>
            </a:r>
          </a:p>
        </p:txBody>
      </p:sp>
      <p:pic>
        <p:nvPicPr>
          <p:cNvPr id="17" name="Picture 2" descr="C:\Users\arturschmidt\Desktop\Stakeholder.png"/>
          <p:cNvPicPr>
            <a:picLocks noChangeAspect="1" noChangeArrowheads="1"/>
          </p:cNvPicPr>
          <p:nvPr/>
        </p:nvPicPr>
        <p:blipFill>
          <a:blip r:embed="rId3" cstate="print"/>
          <a:srcRect/>
          <a:stretch>
            <a:fillRect/>
          </a:stretch>
        </p:blipFill>
        <p:spPr bwMode="auto">
          <a:xfrm>
            <a:off x="2415736" y="4008460"/>
            <a:ext cx="4769924" cy="2120878"/>
          </a:xfrm>
          <a:prstGeom prst="rect">
            <a:avLst/>
          </a:prstGeom>
          <a:noFill/>
          <a:effectLst/>
        </p:spPr>
      </p:pic>
      <p:pic>
        <p:nvPicPr>
          <p:cNvPr id="18" name="Picture 4"/>
          <p:cNvPicPr>
            <a:picLocks noChangeAspect="1" noChangeArrowheads="1"/>
          </p:cNvPicPr>
          <p:nvPr/>
        </p:nvPicPr>
        <p:blipFill>
          <a:blip r:embed="rId4" cstate="print">
            <a:grayscl/>
          </a:blip>
          <a:srcRect l="1660" t="27658" r="18092" b="2684"/>
          <a:stretch>
            <a:fillRect/>
          </a:stretch>
        </p:blipFill>
        <p:spPr bwMode="auto">
          <a:xfrm>
            <a:off x="5232718" y="1422400"/>
            <a:ext cx="4174476" cy="1957685"/>
          </a:xfrm>
          <a:prstGeom prst="rect">
            <a:avLst/>
          </a:prstGeom>
          <a:ln>
            <a:noFill/>
          </a:ln>
          <a:effectLst/>
        </p:spPr>
      </p:pic>
      <p:pic>
        <p:nvPicPr>
          <p:cNvPr id="19" name="Picture 5"/>
          <p:cNvPicPr>
            <a:picLocks noChangeAspect="1" noChangeArrowheads="1"/>
          </p:cNvPicPr>
          <p:nvPr/>
        </p:nvPicPr>
        <p:blipFill rotWithShape="1">
          <a:blip r:embed="rId5" cstate="print">
            <a:grayscl/>
          </a:blip>
          <a:srcRect l="30197" t="25457" r="35887" b="23565"/>
          <a:stretch/>
        </p:blipFill>
        <p:spPr bwMode="auto">
          <a:xfrm>
            <a:off x="3302000" y="1384300"/>
            <a:ext cx="1803400" cy="1524000"/>
          </a:xfrm>
          <a:prstGeom prst="rect">
            <a:avLst/>
          </a:prstGeom>
          <a:ln>
            <a:noFill/>
          </a:ln>
          <a:effectLst/>
        </p:spPr>
      </p:pic>
      <p:sp>
        <p:nvSpPr>
          <p:cNvPr id="20" name="Rectangle 59"/>
          <p:cNvSpPr/>
          <p:nvPr/>
        </p:nvSpPr>
        <p:spPr>
          <a:xfrm rot="20165031">
            <a:off x="3904666" y="5018696"/>
            <a:ext cx="1327859" cy="282183"/>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Example</a:t>
            </a:r>
            <a:endParaRPr lang="en-US" sz="800" dirty="0">
              <a:solidFill>
                <a:schemeClr val="bg1"/>
              </a:solidFill>
            </a:endParaRPr>
          </a:p>
        </p:txBody>
      </p:sp>
      <p:sp>
        <p:nvSpPr>
          <p:cNvPr id="21" name="Rectangle 59"/>
          <p:cNvSpPr/>
          <p:nvPr/>
        </p:nvSpPr>
        <p:spPr>
          <a:xfrm rot="20559727">
            <a:off x="6763432" y="2239630"/>
            <a:ext cx="1327859" cy="282183"/>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Example</a:t>
            </a:r>
            <a:endParaRPr lang="en-US" sz="800" dirty="0">
              <a:solidFill>
                <a:schemeClr val="bg1"/>
              </a:solidFill>
            </a:endParaRPr>
          </a:p>
        </p:txBody>
      </p:sp>
      <p:cxnSp>
        <p:nvCxnSpPr>
          <p:cNvPr id="5" name="Gerade Verbindung mit Pfeil 4"/>
          <p:cNvCxnSpPr/>
          <p:nvPr/>
        </p:nvCxnSpPr>
        <p:spPr>
          <a:xfrm flipV="1">
            <a:off x="3248025" y="1362076"/>
            <a:ext cx="0" cy="15938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Gerade Verbindung mit Pfeil 12"/>
          <p:cNvCxnSpPr/>
          <p:nvPr/>
        </p:nvCxnSpPr>
        <p:spPr>
          <a:xfrm>
            <a:off x="3248025" y="2955925"/>
            <a:ext cx="188277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feld 13"/>
          <p:cNvSpPr txBox="1"/>
          <p:nvPr/>
        </p:nvSpPr>
        <p:spPr>
          <a:xfrm>
            <a:off x="3003609" y="2547438"/>
            <a:ext cx="244865" cy="202620"/>
          </a:xfrm>
          <a:prstGeom prst="rect">
            <a:avLst/>
          </a:prstGeom>
          <a:noFill/>
        </p:spPr>
        <p:txBody>
          <a:bodyPr wrap="none" lIns="72000" tIns="54610" rIns="54610" bIns="54610" rtlCol="0">
            <a:spAutoFit/>
          </a:bodyPr>
          <a:lstStyle/>
          <a:p>
            <a:pPr algn="r">
              <a:spcAft>
                <a:spcPts val="600"/>
              </a:spcAft>
            </a:pPr>
            <a:r>
              <a:rPr lang="en-US" sz="600" dirty="0" smtClean="0"/>
              <a:t>low</a:t>
            </a:r>
          </a:p>
        </p:txBody>
      </p:sp>
      <p:sp>
        <p:nvSpPr>
          <p:cNvPr id="23" name="Textfeld 22"/>
          <p:cNvSpPr txBox="1"/>
          <p:nvPr/>
        </p:nvSpPr>
        <p:spPr>
          <a:xfrm>
            <a:off x="2844911" y="2025089"/>
            <a:ext cx="403563" cy="202620"/>
          </a:xfrm>
          <a:prstGeom prst="rect">
            <a:avLst/>
          </a:prstGeom>
          <a:noFill/>
        </p:spPr>
        <p:txBody>
          <a:bodyPr wrap="none" lIns="72000" tIns="54610" rIns="54610" bIns="54610" rtlCol="0">
            <a:spAutoFit/>
          </a:bodyPr>
          <a:lstStyle/>
          <a:p>
            <a:pPr algn="r">
              <a:spcAft>
                <a:spcPts val="600"/>
              </a:spcAft>
            </a:pPr>
            <a:r>
              <a:rPr lang="de-DE" sz="600" dirty="0" smtClean="0"/>
              <a:t>medium</a:t>
            </a:r>
          </a:p>
        </p:txBody>
      </p:sp>
      <p:sp>
        <p:nvSpPr>
          <p:cNvPr id="24" name="Textfeld 23"/>
          <p:cNvSpPr txBox="1"/>
          <p:nvPr/>
        </p:nvSpPr>
        <p:spPr>
          <a:xfrm>
            <a:off x="2973151" y="1583350"/>
            <a:ext cx="275323" cy="202620"/>
          </a:xfrm>
          <a:prstGeom prst="rect">
            <a:avLst/>
          </a:prstGeom>
          <a:noFill/>
        </p:spPr>
        <p:txBody>
          <a:bodyPr wrap="none" lIns="72000" tIns="54610" rIns="54610" bIns="54610" rtlCol="0">
            <a:spAutoFit/>
          </a:bodyPr>
          <a:lstStyle/>
          <a:p>
            <a:pPr algn="r">
              <a:spcAft>
                <a:spcPts val="600"/>
              </a:spcAft>
            </a:pPr>
            <a:r>
              <a:rPr lang="de-DE" sz="600" dirty="0" smtClean="0"/>
              <a:t>high</a:t>
            </a:r>
          </a:p>
        </p:txBody>
      </p:sp>
      <p:sp>
        <p:nvSpPr>
          <p:cNvPr id="25" name="Textfeld 24"/>
          <p:cNvSpPr txBox="1"/>
          <p:nvPr/>
        </p:nvSpPr>
        <p:spPr>
          <a:xfrm>
            <a:off x="3379728" y="2979739"/>
            <a:ext cx="421196" cy="202620"/>
          </a:xfrm>
          <a:prstGeom prst="rect">
            <a:avLst/>
          </a:prstGeom>
          <a:noFill/>
        </p:spPr>
        <p:txBody>
          <a:bodyPr wrap="none" lIns="72000" tIns="54610" rIns="54610" bIns="54610" rtlCol="0">
            <a:spAutoFit/>
          </a:bodyPr>
          <a:lstStyle/>
          <a:p>
            <a:pPr algn="ctr">
              <a:spcAft>
                <a:spcPts val="600"/>
              </a:spcAft>
            </a:pPr>
            <a:r>
              <a:rPr lang="de-DE" sz="600" dirty="0" smtClean="0"/>
              <a:t>negative</a:t>
            </a:r>
          </a:p>
        </p:txBody>
      </p:sp>
      <p:sp>
        <p:nvSpPr>
          <p:cNvPr id="26" name="Textfeld 25"/>
          <p:cNvSpPr txBox="1"/>
          <p:nvPr/>
        </p:nvSpPr>
        <p:spPr>
          <a:xfrm>
            <a:off x="4006868" y="2979739"/>
            <a:ext cx="365091" cy="202620"/>
          </a:xfrm>
          <a:prstGeom prst="rect">
            <a:avLst/>
          </a:prstGeom>
          <a:noFill/>
        </p:spPr>
        <p:txBody>
          <a:bodyPr wrap="none" lIns="72000" tIns="54610" rIns="54610" bIns="54610" rtlCol="0">
            <a:spAutoFit/>
          </a:bodyPr>
          <a:lstStyle/>
          <a:p>
            <a:pPr algn="ctr">
              <a:spcAft>
                <a:spcPts val="600"/>
              </a:spcAft>
            </a:pPr>
            <a:r>
              <a:rPr lang="de-DE" sz="600" dirty="0" smtClean="0"/>
              <a:t>neutral</a:t>
            </a:r>
          </a:p>
        </p:txBody>
      </p:sp>
      <p:sp>
        <p:nvSpPr>
          <p:cNvPr id="27" name="Textfeld 26"/>
          <p:cNvSpPr txBox="1"/>
          <p:nvPr/>
        </p:nvSpPr>
        <p:spPr>
          <a:xfrm>
            <a:off x="4556263" y="2979739"/>
            <a:ext cx="390739" cy="202620"/>
          </a:xfrm>
          <a:prstGeom prst="rect">
            <a:avLst/>
          </a:prstGeom>
          <a:noFill/>
        </p:spPr>
        <p:txBody>
          <a:bodyPr wrap="none" lIns="72000" tIns="54610" rIns="54610" bIns="54610" rtlCol="0">
            <a:spAutoFit/>
          </a:bodyPr>
          <a:lstStyle/>
          <a:p>
            <a:pPr algn="ctr">
              <a:spcAft>
                <a:spcPts val="600"/>
              </a:spcAft>
            </a:pPr>
            <a:r>
              <a:rPr lang="de-DE" sz="600" dirty="0" smtClean="0"/>
              <a:t>positive</a:t>
            </a:r>
          </a:p>
        </p:txBody>
      </p:sp>
      <p:sp>
        <p:nvSpPr>
          <p:cNvPr id="15" name="Geschweifte Klammer links 14"/>
          <p:cNvSpPr/>
          <p:nvPr/>
        </p:nvSpPr>
        <p:spPr>
          <a:xfrm>
            <a:off x="2801318" y="1631465"/>
            <a:ext cx="155448" cy="111238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dirty="0"/>
          </a:p>
        </p:txBody>
      </p:sp>
      <p:sp>
        <p:nvSpPr>
          <p:cNvPr id="28" name="Textfeld 27"/>
          <p:cNvSpPr txBox="1"/>
          <p:nvPr/>
        </p:nvSpPr>
        <p:spPr>
          <a:xfrm>
            <a:off x="2171455" y="1950388"/>
            <a:ext cx="583020" cy="479618"/>
          </a:xfrm>
          <a:prstGeom prst="rect">
            <a:avLst/>
          </a:prstGeom>
          <a:noFill/>
        </p:spPr>
        <p:txBody>
          <a:bodyPr wrap="square" lIns="72000" tIns="54610" rIns="54610" bIns="54610" rtlCol="0">
            <a:spAutoFit/>
          </a:bodyPr>
          <a:lstStyle/>
          <a:p>
            <a:pPr algn="r">
              <a:spcAft>
                <a:spcPts val="600"/>
              </a:spcAft>
            </a:pPr>
            <a:r>
              <a:rPr lang="en-US" sz="600" dirty="0" smtClean="0"/>
              <a:t>Potential </a:t>
            </a:r>
            <a:br>
              <a:rPr lang="en-US" sz="600" dirty="0" smtClean="0"/>
            </a:br>
            <a:r>
              <a:rPr lang="en-US" sz="600" dirty="0" smtClean="0"/>
              <a:t>effect on the success of the program</a:t>
            </a:r>
          </a:p>
        </p:txBody>
      </p:sp>
      <p:sp>
        <p:nvSpPr>
          <p:cNvPr id="29" name="Geschweifte Klammer links 28"/>
          <p:cNvSpPr/>
          <p:nvPr/>
        </p:nvSpPr>
        <p:spPr>
          <a:xfrm rot="16200000">
            <a:off x="4111688" y="2703893"/>
            <a:ext cx="155448" cy="111238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dirty="0"/>
          </a:p>
        </p:txBody>
      </p:sp>
      <p:sp>
        <p:nvSpPr>
          <p:cNvPr id="30" name="Textfeld 29"/>
          <p:cNvSpPr txBox="1"/>
          <p:nvPr/>
        </p:nvSpPr>
        <p:spPr>
          <a:xfrm>
            <a:off x="3633221" y="3355452"/>
            <a:ext cx="1112382" cy="294953"/>
          </a:xfrm>
          <a:prstGeom prst="rect">
            <a:avLst/>
          </a:prstGeom>
          <a:noFill/>
        </p:spPr>
        <p:txBody>
          <a:bodyPr wrap="square" lIns="72000" tIns="54610" rIns="54610" bIns="54610" rtlCol="0">
            <a:spAutoFit/>
          </a:bodyPr>
          <a:lstStyle/>
          <a:p>
            <a:pPr algn="ctr">
              <a:spcAft>
                <a:spcPts val="600"/>
              </a:spcAft>
            </a:pPr>
            <a:r>
              <a:rPr lang="en-US" sz="600" dirty="0" smtClean="0"/>
              <a:t>Attitude of stakeholder regarding the program</a:t>
            </a:r>
          </a:p>
        </p:txBody>
      </p:sp>
      <p:sp>
        <p:nvSpPr>
          <p:cNvPr id="22" name="Rectangle 59"/>
          <p:cNvSpPr/>
          <p:nvPr/>
        </p:nvSpPr>
        <p:spPr>
          <a:xfrm rot="20559727">
            <a:off x="3000911" y="2118189"/>
            <a:ext cx="1327859" cy="282183"/>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Example</a:t>
            </a:r>
            <a:endParaRPr lang="en-US" sz="800" dirty="0">
              <a:solidFill>
                <a:schemeClr val="bg1"/>
              </a:solidFill>
            </a:endParaRPr>
          </a:p>
        </p:txBody>
      </p:sp>
    </p:spTree>
    <p:extLst>
      <p:ext uri="{BB962C8B-B14F-4D97-AF65-F5344CB8AC3E}">
        <p14:creationId xmlns:p14="http://schemas.microsoft.com/office/powerpoint/2010/main" val="34700594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Core Statements:</a:t>
            </a:r>
          </a:p>
          <a:p>
            <a:pPr lvl="2"/>
            <a:r>
              <a:rPr lang="en-US" dirty="0"/>
              <a:t>The communication strategy defines </a:t>
            </a:r>
          </a:p>
          <a:p>
            <a:pPr lvl="3"/>
            <a:r>
              <a:rPr lang="en-US" dirty="0"/>
              <a:t>To whom and through which channels/media communication takes place</a:t>
            </a:r>
          </a:p>
          <a:p>
            <a:pPr lvl="3"/>
            <a:r>
              <a:rPr lang="en-US" dirty="0"/>
              <a:t>Who is responsible for what communication</a:t>
            </a:r>
          </a:p>
          <a:p>
            <a:pPr lvl="2"/>
            <a:r>
              <a:rPr lang="en-US" dirty="0"/>
              <a:t>Objective is that through the communication all  affected persons will be “supplied” with key messages that are adapted to the specific target group in a way that essential information / communication needs are covered</a:t>
            </a:r>
          </a:p>
          <a:p>
            <a:pPr lvl="2"/>
            <a:r>
              <a:rPr lang="en-US" dirty="0"/>
              <a:t>The communication planning assures that the primary strategic project milestones are optimally accompanied by communication</a:t>
            </a:r>
          </a:p>
        </p:txBody>
      </p:sp>
      <p:sp>
        <p:nvSpPr>
          <p:cNvPr id="4" name="Titel 3"/>
          <p:cNvSpPr>
            <a:spLocks noGrp="1"/>
          </p:cNvSpPr>
          <p:nvPr>
            <p:ph type="title"/>
          </p:nvPr>
        </p:nvSpPr>
        <p:spPr/>
        <p:txBody>
          <a:bodyPr/>
          <a:lstStyle/>
          <a:p>
            <a:r>
              <a:rPr lang="en-US" dirty="0" smtClean="0"/>
              <a:t>2. How should the communication be designed in the transaction process? (Project example)</a:t>
            </a:r>
            <a:endParaRPr lang="en-US" dirty="0"/>
          </a:p>
        </p:txBody>
      </p:sp>
      <p:sp>
        <p:nvSpPr>
          <p:cNvPr id="3" name="Textplatzhalter 2"/>
          <p:cNvSpPr>
            <a:spLocks noGrp="1"/>
          </p:cNvSpPr>
          <p:nvPr>
            <p:ph type="body" sz="quarter" idx="12"/>
          </p:nvPr>
        </p:nvSpPr>
        <p:spPr/>
        <p:txBody>
          <a:bodyPr/>
          <a:lstStyle/>
          <a:p>
            <a:r>
              <a:rPr lang="en-US" dirty="0"/>
              <a:t>People, Culture and Communication</a:t>
            </a:r>
          </a:p>
        </p:txBody>
      </p:sp>
      <p:pic>
        <p:nvPicPr>
          <p:cNvPr id="11" name="Picture 5"/>
          <p:cNvPicPr>
            <a:picLocks noChangeAspect="1" noChangeArrowheads="1"/>
          </p:cNvPicPr>
          <p:nvPr/>
        </p:nvPicPr>
        <p:blipFill>
          <a:blip r:embed="rId3" cstate="print">
            <a:grayscl/>
          </a:blip>
          <a:srcRect l="13286" t="8859" r="13664" b="10426"/>
          <a:stretch>
            <a:fillRect/>
          </a:stretch>
        </p:blipFill>
        <p:spPr bwMode="auto">
          <a:xfrm>
            <a:off x="2338294" y="1439984"/>
            <a:ext cx="3575888" cy="2221399"/>
          </a:xfrm>
          <a:prstGeom prst="rect">
            <a:avLst/>
          </a:prstGeom>
          <a:ln>
            <a:noFill/>
          </a:ln>
          <a:effectLst/>
        </p:spPr>
      </p:pic>
      <p:pic>
        <p:nvPicPr>
          <p:cNvPr id="12" name="Picture 4"/>
          <p:cNvPicPr>
            <a:picLocks noChangeAspect="1" noChangeArrowheads="1"/>
          </p:cNvPicPr>
          <p:nvPr/>
        </p:nvPicPr>
        <p:blipFill>
          <a:blip r:embed="rId4" cstate="print">
            <a:grayscl/>
          </a:blip>
          <a:srcRect l="12729" r="13110" b="11438"/>
          <a:stretch>
            <a:fillRect/>
          </a:stretch>
        </p:blipFill>
        <p:spPr bwMode="auto">
          <a:xfrm>
            <a:off x="5884038" y="1433331"/>
            <a:ext cx="3531658" cy="2371168"/>
          </a:xfrm>
          <a:prstGeom prst="rect">
            <a:avLst/>
          </a:prstGeom>
          <a:solidFill>
            <a:srgbClr val="FFFFFF"/>
          </a:solidFill>
          <a:ln>
            <a:noFill/>
          </a:ln>
          <a:effectLst/>
        </p:spPr>
      </p:pic>
      <p:sp>
        <p:nvSpPr>
          <p:cNvPr id="13" name="Rectangle 59"/>
          <p:cNvSpPr/>
          <p:nvPr/>
        </p:nvSpPr>
        <p:spPr>
          <a:xfrm rot="20559727">
            <a:off x="6977863" y="2554591"/>
            <a:ext cx="1327859" cy="282183"/>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Example</a:t>
            </a:r>
            <a:endParaRPr lang="en-US" sz="800" dirty="0">
              <a:solidFill>
                <a:schemeClr val="bg1"/>
              </a:solidFill>
            </a:endParaRPr>
          </a:p>
        </p:txBody>
      </p:sp>
      <p:sp>
        <p:nvSpPr>
          <p:cNvPr id="14" name="Rectangle 59"/>
          <p:cNvSpPr/>
          <p:nvPr/>
        </p:nvSpPr>
        <p:spPr>
          <a:xfrm rot="20559727">
            <a:off x="3519600" y="2554591"/>
            <a:ext cx="1327859" cy="282183"/>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Example</a:t>
            </a:r>
            <a:endParaRPr lang="en-US" sz="800" dirty="0">
              <a:solidFill>
                <a:schemeClr val="bg1"/>
              </a:solidFill>
            </a:endParaRPr>
          </a:p>
        </p:txBody>
      </p:sp>
      <p:sp>
        <p:nvSpPr>
          <p:cNvPr id="2" name="Textfeld 1"/>
          <p:cNvSpPr txBox="1"/>
          <p:nvPr/>
        </p:nvSpPr>
        <p:spPr>
          <a:xfrm>
            <a:off x="8536782" y="1881188"/>
            <a:ext cx="158698" cy="92333"/>
          </a:xfrm>
          <a:prstGeom prst="rect">
            <a:avLst/>
          </a:prstGeom>
          <a:solidFill>
            <a:srgbClr val="6B6B6B"/>
          </a:solidFill>
        </p:spPr>
        <p:txBody>
          <a:bodyPr wrap="none" lIns="0" tIns="0" rIns="0" bIns="0" rtlCol="0">
            <a:spAutoFit/>
          </a:bodyPr>
          <a:lstStyle/>
          <a:p>
            <a:pPr>
              <a:spcAft>
                <a:spcPts val="600"/>
              </a:spcAft>
            </a:pPr>
            <a:r>
              <a:rPr lang="en-US" sz="600" dirty="0" smtClean="0">
                <a:solidFill>
                  <a:schemeClr val="bg1"/>
                </a:solidFill>
              </a:rPr>
              <a:t>Dec.</a:t>
            </a:r>
          </a:p>
        </p:txBody>
      </p:sp>
      <p:sp>
        <p:nvSpPr>
          <p:cNvPr id="10" name="Textfeld 9"/>
          <p:cNvSpPr txBox="1"/>
          <p:nvPr/>
        </p:nvSpPr>
        <p:spPr>
          <a:xfrm>
            <a:off x="8103394" y="1881188"/>
            <a:ext cx="158698" cy="92333"/>
          </a:xfrm>
          <a:prstGeom prst="rect">
            <a:avLst/>
          </a:prstGeom>
          <a:solidFill>
            <a:srgbClr val="6B6B6B"/>
          </a:solidFill>
        </p:spPr>
        <p:txBody>
          <a:bodyPr wrap="none" lIns="0" tIns="0" rIns="0" bIns="0" rtlCol="0">
            <a:spAutoFit/>
          </a:bodyPr>
          <a:lstStyle/>
          <a:p>
            <a:pPr>
              <a:spcAft>
                <a:spcPts val="600"/>
              </a:spcAft>
            </a:pPr>
            <a:r>
              <a:rPr lang="en-US" sz="600" dirty="0" smtClean="0">
                <a:solidFill>
                  <a:schemeClr val="bg1"/>
                </a:solidFill>
              </a:rPr>
              <a:t>Nov.</a:t>
            </a:r>
          </a:p>
        </p:txBody>
      </p:sp>
      <p:sp>
        <p:nvSpPr>
          <p:cNvPr id="15" name="Textfeld 14"/>
          <p:cNvSpPr txBox="1"/>
          <p:nvPr/>
        </p:nvSpPr>
        <p:spPr>
          <a:xfrm>
            <a:off x="7686675" y="1881188"/>
            <a:ext cx="139462" cy="92333"/>
          </a:xfrm>
          <a:prstGeom prst="rect">
            <a:avLst/>
          </a:prstGeom>
          <a:solidFill>
            <a:srgbClr val="6B6B6B"/>
          </a:solidFill>
        </p:spPr>
        <p:txBody>
          <a:bodyPr wrap="none" lIns="0" tIns="0" rIns="0" bIns="0" rtlCol="0">
            <a:spAutoFit/>
          </a:bodyPr>
          <a:lstStyle/>
          <a:p>
            <a:pPr>
              <a:spcAft>
                <a:spcPts val="600"/>
              </a:spcAft>
            </a:pPr>
            <a:r>
              <a:rPr lang="en-US" sz="600" dirty="0" smtClean="0">
                <a:solidFill>
                  <a:schemeClr val="bg1"/>
                </a:solidFill>
              </a:rPr>
              <a:t>Oct.</a:t>
            </a:r>
          </a:p>
        </p:txBody>
      </p:sp>
      <p:sp>
        <p:nvSpPr>
          <p:cNvPr id="16" name="Textfeld 15"/>
          <p:cNvSpPr txBox="1"/>
          <p:nvPr/>
        </p:nvSpPr>
        <p:spPr>
          <a:xfrm>
            <a:off x="7238954" y="1881188"/>
            <a:ext cx="179536" cy="92333"/>
          </a:xfrm>
          <a:prstGeom prst="rect">
            <a:avLst/>
          </a:prstGeom>
          <a:solidFill>
            <a:srgbClr val="6B6B6B"/>
          </a:solidFill>
        </p:spPr>
        <p:txBody>
          <a:bodyPr wrap="none" lIns="0" tIns="0" rIns="0" bIns="0" rtlCol="0">
            <a:spAutoFit/>
          </a:bodyPr>
          <a:lstStyle/>
          <a:p>
            <a:pPr>
              <a:spcAft>
                <a:spcPts val="600"/>
              </a:spcAft>
            </a:pPr>
            <a:r>
              <a:rPr lang="en-US" sz="600" dirty="0" smtClean="0">
                <a:solidFill>
                  <a:schemeClr val="bg1"/>
                </a:solidFill>
              </a:rPr>
              <a:t>Sept.</a:t>
            </a:r>
          </a:p>
        </p:txBody>
      </p:sp>
      <p:sp>
        <p:nvSpPr>
          <p:cNvPr id="17" name="Textfeld 16"/>
          <p:cNvSpPr txBox="1"/>
          <p:nvPr/>
        </p:nvSpPr>
        <p:spPr>
          <a:xfrm>
            <a:off x="6814454" y="1881188"/>
            <a:ext cx="158698" cy="92333"/>
          </a:xfrm>
          <a:prstGeom prst="rect">
            <a:avLst/>
          </a:prstGeom>
          <a:solidFill>
            <a:srgbClr val="6B6B6B"/>
          </a:solidFill>
        </p:spPr>
        <p:txBody>
          <a:bodyPr wrap="none" lIns="0" tIns="0" rIns="0" bIns="0" rtlCol="0">
            <a:spAutoFit/>
          </a:bodyPr>
          <a:lstStyle/>
          <a:p>
            <a:pPr algn="ctr">
              <a:spcAft>
                <a:spcPts val="600"/>
              </a:spcAft>
            </a:pPr>
            <a:r>
              <a:rPr lang="en-US" sz="600" dirty="0" smtClean="0">
                <a:solidFill>
                  <a:schemeClr val="bg1"/>
                </a:solidFill>
              </a:rPr>
              <a:t>Aug.</a:t>
            </a:r>
          </a:p>
        </p:txBody>
      </p:sp>
      <p:sp>
        <p:nvSpPr>
          <p:cNvPr id="18" name="Textfeld 17"/>
          <p:cNvSpPr txBox="1"/>
          <p:nvPr/>
        </p:nvSpPr>
        <p:spPr>
          <a:xfrm>
            <a:off x="8970170" y="1881188"/>
            <a:ext cx="145874" cy="92333"/>
          </a:xfrm>
          <a:prstGeom prst="rect">
            <a:avLst/>
          </a:prstGeom>
          <a:solidFill>
            <a:srgbClr val="6B6B6B"/>
          </a:solidFill>
        </p:spPr>
        <p:txBody>
          <a:bodyPr wrap="none" lIns="0" tIns="0" rIns="0" bIns="0" rtlCol="0">
            <a:spAutoFit/>
          </a:bodyPr>
          <a:lstStyle/>
          <a:p>
            <a:pPr>
              <a:spcAft>
                <a:spcPts val="600"/>
              </a:spcAft>
            </a:pPr>
            <a:r>
              <a:rPr lang="en-US" sz="600" dirty="0" smtClean="0">
                <a:solidFill>
                  <a:schemeClr val="bg1"/>
                </a:solidFill>
              </a:rPr>
              <a:t>Jan.</a:t>
            </a:r>
          </a:p>
        </p:txBody>
      </p:sp>
    </p:spTree>
    <p:extLst>
      <p:ext uri="{BB962C8B-B14F-4D97-AF65-F5344CB8AC3E}">
        <p14:creationId xmlns:p14="http://schemas.microsoft.com/office/powerpoint/2010/main" val="4475720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Core Statements:</a:t>
            </a:r>
          </a:p>
          <a:p>
            <a:pPr lvl="2"/>
            <a:r>
              <a:rPr lang="en-US" dirty="0"/>
              <a:t>The new structural </a:t>
            </a:r>
            <a:r>
              <a:rPr lang="en-US" dirty="0" smtClean="0"/>
              <a:t>organization </a:t>
            </a:r>
            <a:r>
              <a:rPr lang="en-US" dirty="0"/>
              <a:t>of the NewOrg must be clearly defined (with regard to content (who are the deciders, who gives the final release) and time)</a:t>
            </a:r>
          </a:p>
          <a:p>
            <a:pPr lvl="2"/>
            <a:r>
              <a:rPr lang="en-US" dirty="0"/>
              <a:t>In addition, a sensitive and parallel functioning communication must be assured</a:t>
            </a:r>
          </a:p>
        </p:txBody>
      </p:sp>
      <p:sp>
        <p:nvSpPr>
          <p:cNvPr id="4" name="Titel 3"/>
          <p:cNvSpPr>
            <a:spLocks noGrp="1"/>
          </p:cNvSpPr>
          <p:nvPr>
            <p:ph type="title"/>
          </p:nvPr>
        </p:nvSpPr>
        <p:spPr/>
        <p:txBody>
          <a:bodyPr/>
          <a:lstStyle/>
          <a:p>
            <a:r>
              <a:rPr lang="en-US" dirty="0" smtClean="0"/>
              <a:t>3. How does the future organizational structure look like? </a:t>
            </a:r>
            <a:br>
              <a:rPr lang="en-US" dirty="0" smtClean="0"/>
            </a:br>
            <a:r>
              <a:rPr lang="en-US" dirty="0" smtClean="0"/>
              <a:t>(Project example)</a:t>
            </a:r>
            <a:endParaRPr lang="en-US" dirty="0"/>
          </a:p>
        </p:txBody>
      </p:sp>
      <p:sp>
        <p:nvSpPr>
          <p:cNvPr id="3" name="Textplatzhalter 2"/>
          <p:cNvSpPr>
            <a:spLocks noGrp="1"/>
          </p:cNvSpPr>
          <p:nvPr>
            <p:ph type="body" sz="quarter" idx="12"/>
          </p:nvPr>
        </p:nvSpPr>
        <p:spPr/>
        <p:txBody>
          <a:bodyPr/>
          <a:lstStyle/>
          <a:p>
            <a:r>
              <a:rPr lang="en-US" dirty="0"/>
              <a:t>People, Culture and Communication</a:t>
            </a:r>
          </a:p>
        </p:txBody>
      </p:sp>
      <p:pic>
        <p:nvPicPr>
          <p:cNvPr id="9" name="Picture 3"/>
          <p:cNvPicPr>
            <a:picLocks noChangeAspect="1" noChangeArrowheads="1"/>
          </p:cNvPicPr>
          <p:nvPr/>
        </p:nvPicPr>
        <p:blipFill>
          <a:blip r:embed="rId3" cstate="print">
            <a:grayscl/>
          </a:blip>
          <a:srcRect/>
          <a:stretch>
            <a:fillRect/>
          </a:stretch>
        </p:blipFill>
        <p:spPr bwMode="auto">
          <a:xfrm>
            <a:off x="2451100" y="1422400"/>
            <a:ext cx="7034336" cy="4299061"/>
          </a:xfrm>
          <a:prstGeom prst="rect">
            <a:avLst/>
          </a:prstGeom>
          <a:noFill/>
          <a:ln w="9525">
            <a:noFill/>
            <a:miter lim="800000"/>
            <a:headEnd/>
            <a:tailEnd/>
          </a:ln>
          <a:effectLst/>
        </p:spPr>
      </p:pic>
      <p:sp>
        <p:nvSpPr>
          <p:cNvPr id="16" name="Rectangle 59"/>
          <p:cNvSpPr/>
          <p:nvPr/>
        </p:nvSpPr>
        <p:spPr>
          <a:xfrm rot="20067399">
            <a:off x="5042608" y="3430838"/>
            <a:ext cx="1327859" cy="282183"/>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Example</a:t>
            </a:r>
            <a:endParaRPr lang="en-US" sz="800" dirty="0">
              <a:solidFill>
                <a:schemeClr val="bg1"/>
              </a:solidFill>
            </a:endParaRPr>
          </a:p>
        </p:txBody>
      </p:sp>
    </p:spTree>
    <p:extLst>
      <p:ext uri="{BB962C8B-B14F-4D97-AF65-F5344CB8AC3E}">
        <p14:creationId xmlns:p14="http://schemas.microsoft.com/office/powerpoint/2010/main" val="9973044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Core Statements:</a:t>
            </a:r>
          </a:p>
          <a:p>
            <a:pPr lvl="2"/>
            <a:r>
              <a:rPr lang="en-US" dirty="0"/>
              <a:t>Knowing the cultural gaps between two companies and having a clear target culture in mind communicates foothold and safety</a:t>
            </a:r>
          </a:p>
          <a:p>
            <a:pPr lvl="2"/>
            <a:r>
              <a:rPr lang="en-US" dirty="0"/>
              <a:t>A well-founded analysis including managers &amp; employees increases the acceptance</a:t>
            </a:r>
          </a:p>
        </p:txBody>
      </p:sp>
      <p:sp>
        <p:nvSpPr>
          <p:cNvPr id="4" name="Titel 3"/>
          <p:cNvSpPr>
            <a:spLocks noGrp="1"/>
          </p:cNvSpPr>
          <p:nvPr>
            <p:ph type="title"/>
          </p:nvPr>
        </p:nvSpPr>
        <p:spPr/>
        <p:txBody>
          <a:bodyPr/>
          <a:lstStyle/>
          <a:p>
            <a:r>
              <a:rPr lang="en-US" dirty="0" smtClean="0"/>
              <a:t>4. What role does culture play in the transaction process?</a:t>
            </a:r>
            <a:br>
              <a:rPr lang="en-US" dirty="0" smtClean="0"/>
            </a:br>
            <a:r>
              <a:rPr lang="en-US" dirty="0" smtClean="0"/>
              <a:t>(Project example)</a:t>
            </a:r>
            <a:endParaRPr lang="en-US" dirty="0"/>
          </a:p>
        </p:txBody>
      </p:sp>
      <p:sp>
        <p:nvSpPr>
          <p:cNvPr id="3" name="Textplatzhalter 2"/>
          <p:cNvSpPr>
            <a:spLocks noGrp="1"/>
          </p:cNvSpPr>
          <p:nvPr>
            <p:ph type="body" sz="quarter" idx="12"/>
          </p:nvPr>
        </p:nvSpPr>
        <p:spPr/>
        <p:txBody>
          <a:bodyPr/>
          <a:lstStyle/>
          <a:p>
            <a:r>
              <a:rPr lang="en-US" dirty="0"/>
              <a:t>People, Culture and Communication</a:t>
            </a:r>
          </a:p>
        </p:txBody>
      </p:sp>
      <p:pic>
        <p:nvPicPr>
          <p:cNvPr id="7" name="Picture 3"/>
          <p:cNvPicPr>
            <a:picLocks noChangeAspect="1" noChangeArrowheads="1"/>
          </p:cNvPicPr>
          <p:nvPr/>
        </p:nvPicPr>
        <p:blipFill rotWithShape="1">
          <a:blip r:embed="rId3" cstate="print">
            <a:grayscl/>
          </a:blip>
          <a:srcRect l="13877" t="19683" r="14514" b="10437"/>
          <a:stretch/>
        </p:blipFill>
        <p:spPr bwMode="auto">
          <a:xfrm>
            <a:off x="2461846" y="1422400"/>
            <a:ext cx="6954716" cy="3815680"/>
          </a:xfrm>
          <a:prstGeom prst="rect">
            <a:avLst/>
          </a:prstGeom>
          <a:ln>
            <a:noFill/>
          </a:ln>
          <a:effectLst/>
        </p:spPr>
      </p:pic>
      <p:sp>
        <p:nvSpPr>
          <p:cNvPr id="10" name="Rectangle 59"/>
          <p:cNvSpPr/>
          <p:nvPr/>
        </p:nvSpPr>
        <p:spPr>
          <a:xfrm rot="20067399">
            <a:off x="5235220" y="3306205"/>
            <a:ext cx="1327859" cy="282183"/>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Example</a:t>
            </a:r>
            <a:endParaRPr lang="en-US" sz="800" dirty="0">
              <a:solidFill>
                <a:schemeClr val="bg1"/>
              </a:solidFill>
            </a:endParaRPr>
          </a:p>
        </p:txBody>
      </p:sp>
    </p:spTree>
    <p:extLst>
      <p:ext uri="{BB962C8B-B14F-4D97-AF65-F5344CB8AC3E}">
        <p14:creationId xmlns:p14="http://schemas.microsoft.com/office/powerpoint/2010/main" val="12762666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Core Statements:</a:t>
            </a:r>
          </a:p>
          <a:p>
            <a:pPr lvl="2"/>
            <a:r>
              <a:rPr lang="en-US" dirty="0"/>
              <a:t>The HR TOM must be defined early because HR is a supporting function in the integration / separation process and responsibilities and future roles must be clarified</a:t>
            </a:r>
          </a:p>
          <a:p>
            <a:pPr lvl="2"/>
            <a:r>
              <a:rPr lang="en-US" dirty="0"/>
              <a:t>For all HR core processes the decision must be made whether it is relevant for “day-1 readiness“ or not and whether it must be aligned in the short, middle or long term</a:t>
            </a:r>
          </a:p>
          <a:p>
            <a:pPr lvl="2"/>
            <a:r>
              <a:rPr lang="en-US" dirty="0"/>
              <a:t>(Reference to Target Operating Model and Take Control work modules)</a:t>
            </a:r>
          </a:p>
        </p:txBody>
      </p:sp>
      <p:sp>
        <p:nvSpPr>
          <p:cNvPr id="4" name="Titel 3"/>
          <p:cNvSpPr>
            <a:spLocks noGrp="1"/>
          </p:cNvSpPr>
          <p:nvPr>
            <p:ph type="title"/>
          </p:nvPr>
        </p:nvSpPr>
        <p:spPr/>
        <p:txBody>
          <a:bodyPr/>
          <a:lstStyle/>
          <a:p>
            <a:r>
              <a:rPr lang="en-US" dirty="0" smtClean="0"/>
              <a:t>5. How is the HR readiness assured as of day 1? What does the future HR organization look like? (Project example)</a:t>
            </a:r>
            <a:endParaRPr lang="en-US" dirty="0"/>
          </a:p>
        </p:txBody>
      </p:sp>
      <p:sp>
        <p:nvSpPr>
          <p:cNvPr id="3" name="Textplatzhalter 2"/>
          <p:cNvSpPr>
            <a:spLocks noGrp="1"/>
          </p:cNvSpPr>
          <p:nvPr>
            <p:ph type="body" sz="quarter" idx="12"/>
          </p:nvPr>
        </p:nvSpPr>
        <p:spPr/>
        <p:txBody>
          <a:bodyPr/>
          <a:lstStyle/>
          <a:p>
            <a:r>
              <a:rPr lang="en-US" dirty="0"/>
              <a:t>People, Culture and Communication</a:t>
            </a:r>
          </a:p>
        </p:txBody>
      </p:sp>
      <p:pic>
        <p:nvPicPr>
          <p:cNvPr id="8" name="Picture 4"/>
          <p:cNvPicPr>
            <a:picLocks noChangeArrowheads="1"/>
          </p:cNvPicPr>
          <p:nvPr/>
        </p:nvPicPr>
        <p:blipFill>
          <a:blip r:embed="rId3" cstate="print">
            <a:grayscl/>
          </a:blip>
          <a:srcRect l="13483" t="1156" r="12494" b="10243"/>
          <a:stretch>
            <a:fillRect/>
          </a:stretch>
        </p:blipFill>
        <p:spPr bwMode="auto">
          <a:xfrm>
            <a:off x="2463490" y="1422401"/>
            <a:ext cx="3348225" cy="2258063"/>
          </a:xfrm>
          <a:prstGeom prst="rect">
            <a:avLst/>
          </a:prstGeom>
          <a:ln>
            <a:noFill/>
          </a:ln>
          <a:effectLst/>
        </p:spPr>
      </p:pic>
      <p:pic>
        <p:nvPicPr>
          <p:cNvPr id="9" name="Picture 3"/>
          <p:cNvPicPr>
            <a:picLocks noChangeArrowheads="1"/>
          </p:cNvPicPr>
          <p:nvPr/>
        </p:nvPicPr>
        <p:blipFill>
          <a:blip r:embed="rId4" cstate="print">
            <a:grayscl/>
          </a:blip>
          <a:srcRect l="14394" t="8851" r="14218" b="11416"/>
          <a:stretch>
            <a:fillRect/>
          </a:stretch>
        </p:blipFill>
        <p:spPr bwMode="auto">
          <a:xfrm>
            <a:off x="5821097" y="1422400"/>
            <a:ext cx="3595953" cy="2258063"/>
          </a:xfrm>
          <a:prstGeom prst="rect">
            <a:avLst/>
          </a:prstGeom>
          <a:ln>
            <a:noFill/>
          </a:ln>
          <a:effectLst/>
        </p:spPr>
      </p:pic>
      <p:sp>
        <p:nvSpPr>
          <p:cNvPr id="11" name="Rectangle 59"/>
          <p:cNvSpPr/>
          <p:nvPr/>
        </p:nvSpPr>
        <p:spPr>
          <a:xfrm rot="20559727">
            <a:off x="7071163" y="2459438"/>
            <a:ext cx="1327859" cy="282183"/>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Example</a:t>
            </a:r>
            <a:endParaRPr lang="en-US" sz="800" dirty="0">
              <a:solidFill>
                <a:schemeClr val="bg1"/>
              </a:solidFill>
            </a:endParaRPr>
          </a:p>
        </p:txBody>
      </p:sp>
      <p:sp>
        <p:nvSpPr>
          <p:cNvPr id="12" name="Rectangle 59"/>
          <p:cNvSpPr/>
          <p:nvPr/>
        </p:nvSpPr>
        <p:spPr>
          <a:xfrm rot="20559727">
            <a:off x="3308642" y="2459438"/>
            <a:ext cx="1327859" cy="282183"/>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Example</a:t>
            </a:r>
            <a:endParaRPr lang="en-US" sz="800" dirty="0">
              <a:solidFill>
                <a:schemeClr val="bg1"/>
              </a:solidFill>
            </a:endParaRPr>
          </a:p>
        </p:txBody>
      </p:sp>
    </p:spTree>
    <p:extLst>
      <p:ext uri="{BB962C8B-B14F-4D97-AF65-F5344CB8AC3E}">
        <p14:creationId xmlns:p14="http://schemas.microsoft.com/office/powerpoint/2010/main" val="222491719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11689463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23031817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People, Culture and Communication</a:t>
            </a:r>
            <a:endParaRPr lang="en-US" dirty="0"/>
          </a:p>
        </p:txBody>
      </p:sp>
      <p:sp>
        <p:nvSpPr>
          <p:cNvPr id="4" name="Titel 3"/>
          <p:cNvSpPr>
            <a:spLocks noGrp="1"/>
          </p:cNvSpPr>
          <p:nvPr>
            <p:ph type="title"/>
          </p:nvPr>
        </p:nvSpPr>
        <p:spPr/>
        <p:txBody>
          <a:bodyPr/>
          <a:lstStyle/>
          <a:p>
            <a:r>
              <a:rPr lang="en-US" dirty="0" smtClean="0"/>
              <a:t>Overview (1/10) – Mission statement</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defTabSz="762000">
                <a:lnSpc>
                  <a:spcPct val="95000"/>
                </a:lnSpc>
                <a:spcBef>
                  <a:spcPct val="60000"/>
                </a:spcBef>
                <a:buClr>
                  <a:srgbClr val="000066"/>
                </a:buClr>
              </a:pPr>
              <a:r>
                <a:rPr lang="en-US" sz="900" b="1" dirty="0" smtClean="0">
                  <a:solidFill>
                    <a:schemeClr val="bg1"/>
                  </a:solidFill>
                </a:rPr>
                <a:t>Development of a sustainable people strategy customized to the customer and implementation in the context of transactions</a:t>
              </a:r>
              <a:endParaRPr lang="en-US" sz="900" b="1" dirty="0">
                <a:solidFill>
                  <a:schemeClr val="bg1"/>
                </a:solidFill>
              </a:endParaRPr>
            </a:p>
          </p:txBody>
        </p:sp>
      </p:grpSp>
      <p:sp>
        <p:nvSpPr>
          <p:cNvPr id="26" name="Text Placeholder 5"/>
          <p:cNvSpPr>
            <a:spLocks noGrp="1"/>
          </p:cNvSpPr>
          <p:nvPr>
            <p:ph type="body" sz="quarter" idx="11"/>
          </p:nvPr>
        </p:nvSpPr>
        <p:spPr>
          <a:xfrm>
            <a:off x="488950" y="2153260"/>
            <a:ext cx="1964104" cy="2086159"/>
          </a:xfrm>
          <a:ln w="6350">
            <a:noFill/>
          </a:ln>
        </p:spPr>
        <p:txBody>
          <a:bodyPr vert="horz" lIns="0" tIns="0" rIns="0" bIns="0" rtlCol="0" anchor="t" anchorCtr="0">
            <a:noAutofit/>
          </a:bodyPr>
          <a:lstStyle/>
          <a:p>
            <a:pPr>
              <a:spcAft>
                <a:spcPts val="500"/>
              </a:spcAft>
            </a:pPr>
            <a:r>
              <a:rPr lang="en-US" sz="900" dirty="0" smtClean="0">
                <a:solidFill>
                  <a:schemeClr val="accent1"/>
                </a:solidFill>
              </a:rPr>
              <a:t>Buy Side/Sell Side/JV</a:t>
            </a:r>
          </a:p>
          <a:p>
            <a:pPr lvl="2">
              <a:spcAft>
                <a:spcPts val="500"/>
              </a:spcAft>
            </a:pPr>
            <a:r>
              <a:rPr lang="en-US" dirty="0"/>
              <a:t>Generally relevant for all customer situations in the context of transactions</a:t>
            </a:r>
          </a:p>
        </p:txBody>
      </p:sp>
      <p:sp>
        <p:nvSpPr>
          <p:cNvPr id="28" name="Rechteck 18"/>
          <p:cNvSpPr/>
          <p:nvPr/>
        </p:nvSpPr>
        <p:spPr>
          <a:xfrm>
            <a:off x="2567355" y="1875810"/>
            <a:ext cx="684969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964104"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50" y="4682818"/>
            <a:ext cx="1964104"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4934818"/>
            <a:ext cx="1964104" cy="1060266"/>
          </a:xfrm>
          <a:ln w="6350">
            <a:noFill/>
          </a:ln>
        </p:spPr>
        <p:txBody>
          <a:bodyPr vert="horz" lIns="0" tIns="0" rIns="0" bIns="0" rtlCol="0" anchor="t" anchorCtr="0">
            <a:noAutofit/>
          </a:bodyPr>
          <a:lstStyle/>
          <a:p>
            <a:pPr lvl="2">
              <a:spcAft>
                <a:spcPts val="500"/>
              </a:spcAft>
            </a:pPr>
            <a:r>
              <a:rPr lang="en-US" dirty="0"/>
              <a:t>The approach is </a:t>
            </a:r>
            <a:r>
              <a:rPr lang="en-US" dirty="0" smtClean="0"/>
              <a:t>standardized</a:t>
            </a:r>
            <a:endParaRPr lang="en-US" dirty="0"/>
          </a:p>
          <a:p>
            <a:pPr lvl="2">
              <a:spcAft>
                <a:spcPts val="500"/>
              </a:spcAft>
            </a:pPr>
            <a:r>
              <a:rPr lang="en-US" dirty="0"/>
              <a:t>Tools and templates for structuring the output are available</a:t>
            </a:r>
          </a:p>
          <a:p>
            <a:pPr lvl="2">
              <a:spcAft>
                <a:spcPts val="500"/>
              </a:spcAft>
            </a:pPr>
            <a:r>
              <a:rPr lang="en-US" dirty="0"/>
              <a:t>Contents are specifically adapted to the customer</a:t>
            </a:r>
          </a:p>
        </p:txBody>
      </p:sp>
      <p:sp>
        <p:nvSpPr>
          <p:cNvPr id="12" name="Text Placeholder 5"/>
          <p:cNvSpPr>
            <a:spLocks noGrp="1"/>
          </p:cNvSpPr>
          <p:nvPr>
            <p:ph type="body" sz="quarter" idx="11"/>
          </p:nvPr>
        </p:nvSpPr>
        <p:spPr>
          <a:xfrm>
            <a:off x="2567355" y="2153260"/>
            <a:ext cx="6849695" cy="3868128"/>
          </a:xfrm>
          <a:ln w="6350">
            <a:noFill/>
          </a:ln>
        </p:spPr>
        <p:txBody>
          <a:bodyPr vert="horz" lIns="0" tIns="0" rIns="0" bIns="0" rtlCol="0" anchor="t" anchorCtr="0">
            <a:noAutofit/>
          </a:bodyPr>
          <a:lstStyle/>
          <a:p>
            <a:pPr>
              <a:spcAft>
                <a:spcPts val="600"/>
              </a:spcAft>
            </a:pPr>
            <a:r>
              <a:rPr lang="en-US" sz="900" dirty="0"/>
              <a:t>Definition</a:t>
            </a:r>
          </a:p>
          <a:p>
            <a:pPr lvl="2"/>
            <a:r>
              <a:rPr lang="en-US" dirty="0"/>
              <a:t>Management of all people-relevant challenges in the framework of integrations, separations and JVs</a:t>
            </a:r>
          </a:p>
          <a:p>
            <a:pPr>
              <a:spcAft>
                <a:spcPts val="600"/>
              </a:spcAft>
            </a:pPr>
            <a:r>
              <a:rPr lang="en-US" sz="900" dirty="0" smtClean="0"/>
              <a:t>Methodology</a:t>
            </a:r>
            <a:endParaRPr lang="en-US" sz="900" dirty="0"/>
          </a:p>
          <a:p>
            <a:pPr lvl="2"/>
            <a:r>
              <a:rPr lang="en-US" dirty="0"/>
              <a:t>HR transaction management</a:t>
            </a:r>
          </a:p>
          <a:p>
            <a:pPr lvl="3"/>
            <a:r>
              <a:rPr lang="en-US" dirty="0"/>
              <a:t>Stakeholder management</a:t>
            </a:r>
          </a:p>
          <a:p>
            <a:pPr lvl="3"/>
            <a:r>
              <a:rPr lang="en-US" dirty="0"/>
              <a:t>Communication</a:t>
            </a:r>
          </a:p>
          <a:p>
            <a:pPr lvl="3"/>
            <a:r>
              <a:rPr lang="en-US" dirty="0"/>
              <a:t>Organization design</a:t>
            </a:r>
          </a:p>
          <a:p>
            <a:pPr lvl="3"/>
            <a:r>
              <a:rPr lang="en-US" dirty="0"/>
              <a:t>Culture</a:t>
            </a:r>
          </a:p>
          <a:p>
            <a:pPr lvl="3"/>
            <a:r>
              <a:rPr lang="en-US" dirty="0"/>
              <a:t>HR department</a:t>
            </a:r>
          </a:p>
          <a:p>
            <a:pPr>
              <a:spcAft>
                <a:spcPts val="600"/>
              </a:spcAft>
            </a:pPr>
            <a:r>
              <a:rPr lang="en-US" sz="900" dirty="0" smtClean="0"/>
              <a:t>Tools </a:t>
            </a:r>
            <a:r>
              <a:rPr lang="en-US" sz="900" dirty="0"/>
              <a:t>and templates</a:t>
            </a:r>
          </a:p>
        </p:txBody>
      </p:sp>
      <p:pic>
        <p:nvPicPr>
          <p:cNvPr id="25" name="Picture 1" descr="C:\Users\arturschmidt\Desktop\Bildt.png"/>
          <p:cNvPicPr>
            <a:picLocks noChangeAspect="1" noChangeArrowheads="1"/>
          </p:cNvPicPr>
          <p:nvPr/>
        </p:nvPicPr>
        <p:blipFill>
          <a:blip r:embed="rId3" cstate="print"/>
          <a:srcRect r="11952"/>
          <a:stretch>
            <a:fillRect/>
          </a:stretch>
        </p:blipFill>
        <p:spPr bwMode="auto">
          <a:xfrm>
            <a:off x="2636983" y="4387784"/>
            <a:ext cx="1235234" cy="842067"/>
          </a:xfrm>
          <a:prstGeom prst="rect">
            <a:avLst/>
          </a:prstGeom>
          <a:solidFill>
            <a:schemeClr val="bg1"/>
          </a:solidFill>
        </p:spPr>
      </p:pic>
      <p:pic>
        <p:nvPicPr>
          <p:cNvPr id="27" name="Picture 11" descr="aegon"/>
          <p:cNvPicPr>
            <a:picLocks noChangeAspect="1" noChangeArrowheads="1"/>
          </p:cNvPicPr>
          <p:nvPr/>
        </p:nvPicPr>
        <p:blipFill>
          <a:blip r:embed="rId4" cstate="print"/>
          <a:srcRect/>
          <a:stretch>
            <a:fillRect/>
          </a:stretch>
        </p:blipFill>
        <p:spPr bwMode="auto">
          <a:xfrm>
            <a:off x="4012102" y="4393765"/>
            <a:ext cx="1234800" cy="847124"/>
          </a:xfrm>
          <a:prstGeom prst="rect">
            <a:avLst/>
          </a:prstGeom>
          <a:ln>
            <a:noFill/>
          </a:ln>
          <a:effectLst/>
        </p:spPr>
      </p:pic>
      <p:pic>
        <p:nvPicPr>
          <p:cNvPr id="36" name="Picture 2"/>
          <p:cNvPicPr>
            <a:picLocks noChangeAspect="1" noChangeArrowheads="1"/>
          </p:cNvPicPr>
          <p:nvPr/>
        </p:nvPicPr>
        <p:blipFill>
          <a:blip r:embed="rId5" cstate="print"/>
          <a:srcRect/>
          <a:stretch>
            <a:fillRect/>
          </a:stretch>
        </p:blipFill>
        <p:spPr bwMode="auto">
          <a:xfrm>
            <a:off x="5387654" y="4392252"/>
            <a:ext cx="1234800" cy="847124"/>
          </a:xfrm>
          <a:prstGeom prst="rect">
            <a:avLst/>
          </a:prstGeom>
          <a:ln>
            <a:noFill/>
          </a:ln>
          <a:effectLst/>
        </p:spPr>
      </p:pic>
      <p:pic>
        <p:nvPicPr>
          <p:cNvPr id="37" name="Picture 2"/>
          <p:cNvPicPr>
            <a:picLocks noChangeArrowheads="1"/>
          </p:cNvPicPr>
          <p:nvPr/>
        </p:nvPicPr>
        <p:blipFill>
          <a:blip r:embed="rId6" cstate="print"/>
          <a:srcRect t="10204"/>
          <a:stretch>
            <a:fillRect/>
          </a:stretch>
        </p:blipFill>
        <p:spPr bwMode="auto">
          <a:xfrm>
            <a:off x="6761908" y="4393765"/>
            <a:ext cx="1234800" cy="847124"/>
          </a:xfrm>
          <a:prstGeom prst="rect">
            <a:avLst/>
          </a:prstGeom>
          <a:noFill/>
          <a:ln w="9525">
            <a:noFill/>
            <a:miter lim="800000"/>
            <a:headEnd/>
            <a:tailEnd/>
          </a:ln>
          <a:effectLst/>
        </p:spPr>
      </p:pic>
      <p:pic>
        <p:nvPicPr>
          <p:cNvPr id="39" name="Picture 2"/>
          <p:cNvPicPr>
            <a:picLocks noChangeAspect="1" noChangeArrowheads="1"/>
          </p:cNvPicPr>
          <p:nvPr/>
        </p:nvPicPr>
        <p:blipFill>
          <a:blip r:embed="rId7" cstate="print"/>
          <a:srcRect b="4717"/>
          <a:stretch>
            <a:fillRect/>
          </a:stretch>
        </p:blipFill>
        <p:spPr bwMode="auto">
          <a:xfrm>
            <a:off x="8331014" y="4425832"/>
            <a:ext cx="1022025" cy="631364"/>
          </a:xfrm>
          <a:prstGeom prst="rect">
            <a:avLst/>
          </a:prstGeom>
          <a:noFill/>
          <a:ln w="9525">
            <a:noFill/>
            <a:miter lim="800000"/>
            <a:headEnd/>
            <a:tailEnd/>
          </a:ln>
          <a:effectLst/>
        </p:spPr>
      </p:pic>
      <p:pic>
        <p:nvPicPr>
          <p:cNvPr id="40" name="Picture 1"/>
          <p:cNvPicPr>
            <a:picLocks noChangeAspect="1" noChangeArrowheads="1"/>
          </p:cNvPicPr>
          <p:nvPr/>
        </p:nvPicPr>
        <p:blipFill>
          <a:blip r:embed="rId8" cstate="print"/>
          <a:srcRect l="1960" t="1741" b="2778"/>
          <a:stretch>
            <a:fillRect/>
          </a:stretch>
        </p:blipFill>
        <p:spPr bwMode="auto">
          <a:xfrm>
            <a:off x="8111009" y="4619180"/>
            <a:ext cx="1034316" cy="610671"/>
          </a:xfrm>
          <a:prstGeom prst="rect">
            <a:avLst/>
          </a:prstGeom>
          <a:noFill/>
          <a:ln w="9525">
            <a:noFill/>
            <a:miter lim="800000"/>
            <a:headEnd/>
            <a:tailEnd/>
          </a:ln>
          <a:effectLst/>
        </p:spPr>
      </p:pic>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People, Culture and Communication</a:t>
            </a:r>
          </a:p>
        </p:txBody>
      </p:sp>
      <p:sp>
        <p:nvSpPr>
          <p:cNvPr id="4" name="Titel 3"/>
          <p:cNvSpPr>
            <a:spLocks noGrp="1"/>
          </p:cNvSpPr>
          <p:nvPr>
            <p:ph type="title"/>
          </p:nvPr>
        </p:nvSpPr>
        <p:spPr/>
        <p:txBody>
          <a:bodyPr/>
          <a:lstStyle/>
          <a:p>
            <a:r>
              <a:rPr lang="en-US" dirty="0" smtClean="0"/>
              <a:t>Overview (2/10) – Pitfalls</a:t>
            </a:r>
            <a:endParaRPr lang="en-US" dirty="0"/>
          </a:p>
        </p:txBody>
      </p:sp>
      <p:graphicFrame>
        <p:nvGraphicFramePr>
          <p:cNvPr id="20" name="Tabelle 19"/>
          <p:cNvGraphicFramePr>
            <a:graphicFrameLocks noGrp="1"/>
          </p:cNvGraphicFramePr>
          <p:nvPr>
            <p:extLst>
              <p:ext uri="{D42A27DB-BD31-4B8C-83A1-F6EECF244321}">
                <p14:modId xmlns:p14="http://schemas.microsoft.com/office/powerpoint/2010/main" val="419886701"/>
              </p:ext>
            </p:extLst>
          </p:nvPr>
        </p:nvGraphicFramePr>
        <p:xfrm>
          <a:off x="488950" y="1422400"/>
          <a:ext cx="8928100" cy="3168000"/>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Pitfalls/Lessons learned</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Stakeholders from whom resistance is to be expected must be “caught” early and “aligned”</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Communication must have a clear responsible person on the customer side who is in the central project team and supports the project strategically with regards to communication. Communication must be proactive and not reactive!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material steps to organization design must be defined and communicated as early as possible to avoid that the process is too drawn out</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Cultural integration must begin at the management level prior to the closing; therefore the process must be initiated early</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HR always provides potential synergy – it is only a question of how strictly this is demanded. For this, the integration of the HR functions is decisive</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solidFill>
                      <a:schemeClr val="bg1"/>
                    </a:solidFill>
                  </a:tcPr>
                </a:tc>
              </a:tr>
            </a:tbl>
          </a:graphicData>
        </a:graphic>
      </p:graphicFrame>
      <p:grpSp>
        <p:nvGrpSpPr>
          <p:cNvPr id="21" name="Gruppieren 20"/>
          <p:cNvGrpSpPr/>
          <p:nvPr/>
        </p:nvGrpSpPr>
        <p:grpSpPr>
          <a:xfrm>
            <a:off x="607685" y="1768280"/>
            <a:ext cx="371794" cy="461665"/>
            <a:chOff x="2619016" y="2564904"/>
            <a:chExt cx="559665" cy="694949"/>
          </a:xfrm>
        </p:grpSpPr>
        <p:grpSp>
          <p:nvGrpSpPr>
            <p:cNvPr id="22" name="Gruppieren 21"/>
            <p:cNvGrpSpPr/>
            <p:nvPr/>
          </p:nvGrpSpPr>
          <p:grpSpPr>
            <a:xfrm>
              <a:off x="2619016" y="2617334"/>
              <a:ext cx="559665" cy="561552"/>
              <a:chOff x="5484264" y="4001307"/>
              <a:chExt cx="1409320" cy="1414073"/>
            </a:xfrm>
          </p:grpSpPr>
          <p:sp>
            <p:nvSpPr>
              <p:cNvPr id="24" name="Ellipse 23"/>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25" name="Akkord 24"/>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26" name="Akkord 25"/>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27" name="Rechteck 26"/>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28" name="Akkord 27"/>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grpSp>
        <p:sp>
          <p:nvSpPr>
            <p:cNvPr id="23" name="Rechteck 22"/>
            <p:cNvSpPr/>
            <p:nvPr/>
          </p:nvSpPr>
          <p:spPr>
            <a:xfrm>
              <a:off x="2628888" y="2564904"/>
              <a:ext cx="536173" cy="694949"/>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1</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29" name="Gruppieren 28"/>
          <p:cNvGrpSpPr/>
          <p:nvPr/>
        </p:nvGrpSpPr>
        <p:grpSpPr>
          <a:xfrm>
            <a:off x="613461" y="2345448"/>
            <a:ext cx="371793" cy="461665"/>
            <a:chOff x="3638116" y="2564904"/>
            <a:chExt cx="559663" cy="694947"/>
          </a:xfrm>
        </p:grpSpPr>
        <p:sp>
          <p:nvSpPr>
            <p:cNvPr id="30" name="Ellipse 29"/>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31" name="Akkord 30"/>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2" name="Akkord 31"/>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3"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4" name="Akkord 33"/>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5" name="Rechteck 34"/>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2</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36" name="Gruppieren 35"/>
          <p:cNvGrpSpPr/>
          <p:nvPr/>
        </p:nvGrpSpPr>
        <p:grpSpPr>
          <a:xfrm>
            <a:off x="606968" y="2922616"/>
            <a:ext cx="371793" cy="461665"/>
            <a:chOff x="3638116" y="2564904"/>
            <a:chExt cx="559663" cy="694947"/>
          </a:xfrm>
        </p:grpSpPr>
        <p:sp>
          <p:nvSpPr>
            <p:cNvPr id="37" name="Ellipse 36"/>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38" name="Akkord 37"/>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9" name="Akkord 38"/>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0"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1" name="Akkord 40"/>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2" name="Rechteck 41"/>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3</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43" name="Gruppieren 42"/>
          <p:cNvGrpSpPr/>
          <p:nvPr/>
        </p:nvGrpSpPr>
        <p:grpSpPr>
          <a:xfrm>
            <a:off x="604414" y="3499784"/>
            <a:ext cx="371793" cy="461665"/>
            <a:chOff x="3638116" y="2564904"/>
            <a:chExt cx="559663" cy="694947"/>
          </a:xfrm>
        </p:grpSpPr>
        <p:sp>
          <p:nvSpPr>
            <p:cNvPr id="44" name="Ellipse 43"/>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45" name="Akkord 44"/>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6" name="Akkord 45"/>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7"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8" name="Akkord 47"/>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9" name="Rechteck 48"/>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4</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50" name="Gruppieren 49"/>
          <p:cNvGrpSpPr/>
          <p:nvPr/>
        </p:nvGrpSpPr>
        <p:grpSpPr>
          <a:xfrm>
            <a:off x="609751" y="4076952"/>
            <a:ext cx="376724" cy="461665"/>
            <a:chOff x="3627089" y="2564904"/>
            <a:chExt cx="567086" cy="694948"/>
          </a:xfrm>
        </p:grpSpPr>
        <p:sp>
          <p:nvSpPr>
            <p:cNvPr id="51" name="Ellipse 5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67" name="Akkord 6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8"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9"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1" name="Akkord 70"/>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2" name="Rechteck 71"/>
            <p:cNvSpPr/>
            <p:nvPr/>
          </p:nvSpPr>
          <p:spPr>
            <a:xfrm>
              <a:off x="3647986" y="2564904"/>
              <a:ext cx="536173" cy="694948"/>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5</a:t>
              </a:r>
              <a:endParaRPr lang="en-US" sz="24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4356356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People, Culture and Communication</a:t>
            </a:r>
          </a:p>
        </p:txBody>
      </p:sp>
      <p:sp>
        <p:nvSpPr>
          <p:cNvPr id="4" name="Titel 3"/>
          <p:cNvSpPr>
            <a:spLocks noGrp="1"/>
          </p:cNvSpPr>
          <p:nvPr>
            <p:ph type="title"/>
          </p:nvPr>
        </p:nvSpPr>
        <p:spPr/>
        <p:txBody>
          <a:bodyPr/>
          <a:lstStyle/>
          <a:p>
            <a:r>
              <a:rPr lang="en-US" dirty="0" smtClean="0"/>
              <a:t>Overview (</a:t>
            </a:r>
            <a:r>
              <a:rPr lang="en-US" dirty="0"/>
              <a:t>3</a:t>
            </a:r>
            <a:r>
              <a:rPr lang="en-US" dirty="0" smtClean="0"/>
              <a:t>/10) – Core issues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165703093"/>
              </p:ext>
            </p:extLst>
          </p:nvPr>
        </p:nvGraphicFramePr>
        <p:xfrm>
          <a:off x="488950" y="1422400"/>
          <a:ext cx="8928100" cy="4663400"/>
        </p:xfrm>
        <a:graphic>
          <a:graphicData uri="http://schemas.openxmlformats.org/drawingml/2006/table">
            <a:tbl>
              <a:tblPr firstRow="1" bandRow="1">
                <a:tableStyleId>{5C22544A-7EE6-4342-B048-85BDC9FD1C3A}</a:tableStyleId>
              </a:tblPr>
              <a:tblGrid>
                <a:gridCol w="2245458"/>
                <a:gridCol w="6104792"/>
                <a:gridCol w="577850"/>
              </a:tblGrid>
              <a:tr h="288000">
                <a:tc>
                  <a:txBody>
                    <a:bodyPr/>
                    <a:lstStyle/>
                    <a:p>
                      <a:pPr marL="0" indent="0">
                        <a:lnSpc>
                          <a:spcPct val="95000"/>
                        </a:lnSpc>
                        <a:spcBef>
                          <a:spcPts val="0"/>
                        </a:spcBef>
                        <a:spcAft>
                          <a:spcPts val="0"/>
                        </a:spcAft>
                        <a:buNone/>
                        <a:tabLst>
                          <a:tab pos="176213" algn="l"/>
                        </a:tabLst>
                      </a:pPr>
                      <a:r>
                        <a:rPr lang="en-US" sz="900" b="1" dirty="0" smtClean="0">
                          <a:solidFill>
                            <a:schemeClr val="bg1"/>
                          </a:solidFill>
                        </a:rPr>
                        <a:t>Core Issue</a:t>
                      </a:r>
                      <a:endParaRPr lang="en-US" sz="900" b="1"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12000">
                <a:tc>
                  <a:txBody>
                    <a:bodyPr/>
                    <a:lstStyle/>
                    <a:p>
                      <a:pPr marL="216000" indent="-216000">
                        <a:lnSpc>
                          <a:spcPct val="95000"/>
                        </a:lnSpc>
                        <a:spcBef>
                          <a:spcPts val="0"/>
                        </a:spcBef>
                        <a:spcAft>
                          <a:spcPts val="200"/>
                        </a:spcAft>
                        <a:buAutoNum type="arabicPeriod"/>
                        <a:tabLst>
                          <a:tab pos="176213" algn="l"/>
                        </a:tabLst>
                      </a:pPr>
                      <a:r>
                        <a:rPr lang="en-US" sz="900" b="1" dirty="0" smtClean="0">
                          <a:solidFill>
                            <a:schemeClr val="tx2"/>
                          </a:solidFill>
                        </a:rPr>
                        <a:t>How can the most important stakeholders be steered during the transaction?</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Overview of the stakeholder groups, sub-categories and individual persons</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Determination of the desired engagement levels (stakeholder map)</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Determination of the involvement and communication needs of the stakeholders (stakeholder engagement plan) – if necessary, planning of the individual “respiration” of stakeholders by prescribed person of trust</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13</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16000" indent="-216000">
                        <a:lnSpc>
                          <a:spcPct val="95000"/>
                        </a:lnSpc>
                        <a:spcBef>
                          <a:spcPts val="0"/>
                        </a:spcBef>
                        <a:spcAft>
                          <a:spcPts val="200"/>
                        </a:spcAft>
                        <a:buClr>
                          <a:schemeClr val="tx2"/>
                        </a:buClr>
                        <a:tabLst>
                          <a:tab pos="176213" algn="l"/>
                        </a:tabLst>
                      </a:pPr>
                      <a:r>
                        <a:rPr lang="en-US" sz="900" b="1" kern="1200" dirty="0" smtClean="0">
                          <a:solidFill>
                            <a:schemeClr val="tx2"/>
                          </a:solidFill>
                          <a:latin typeface="+mn-lt"/>
                          <a:ea typeface="+mn-ea"/>
                          <a:cs typeface="+mn-cs"/>
                        </a:rPr>
                        <a:t>2. 		How should the communication be designed in the transaction process?</a:t>
                      </a:r>
                    </a:p>
                    <a:p>
                      <a:pPr marL="216000" indent="-216000">
                        <a:lnSpc>
                          <a:spcPct val="95000"/>
                        </a:lnSpc>
                        <a:spcBef>
                          <a:spcPts val="0"/>
                        </a:spcBef>
                        <a:spcAft>
                          <a:spcPts val="200"/>
                        </a:spcAft>
                        <a:buClr>
                          <a:schemeClr val="tx2"/>
                        </a:buClr>
                        <a:tabLst>
                          <a:tab pos="176213" algn="l"/>
                        </a:tabLst>
                      </a:pPr>
                      <a:endParaRPr lang="en-US" sz="900" b="1" kern="120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Development of communication strategy and plan</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Development of key messages and Q&amp;As</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Planning and performance of internal and external communication</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Planning and implementation of the brand communication</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14</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16000" indent="-216000">
                        <a:lnSpc>
                          <a:spcPct val="95000"/>
                        </a:lnSpc>
                        <a:spcBef>
                          <a:spcPts val="0"/>
                        </a:spcBef>
                        <a:spcAft>
                          <a:spcPts val="200"/>
                        </a:spcAft>
                        <a:buAutoNum type="arabicPeriod" startAt="3"/>
                        <a:tabLst>
                          <a:tab pos="176213" algn="l"/>
                        </a:tabLst>
                      </a:pPr>
                      <a:r>
                        <a:rPr lang="en-US" sz="900" b="1" kern="1200" dirty="0" smtClean="0">
                          <a:solidFill>
                            <a:schemeClr val="tx2"/>
                          </a:solidFill>
                          <a:latin typeface="+mn-lt"/>
                          <a:ea typeface="+mn-ea"/>
                          <a:cs typeface="+mn-cs"/>
                        </a:rPr>
                        <a:t>How does the future organizational structure look like?</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Stipulate clear design criteria</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Define high-level NewOrg as early as possible and communicate well and understandably for everyone</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Define clear process for the further design/definition of the individual functions including timeline and formats &amp; instruments, etc.</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15</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28600" indent="-228600">
                        <a:lnSpc>
                          <a:spcPct val="95000"/>
                        </a:lnSpc>
                        <a:spcBef>
                          <a:spcPts val="0"/>
                        </a:spcBef>
                        <a:spcAft>
                          <a:spcPts val="200"/>
                        </a:spcAft>
                        <a:buFont typeface="+mj-lt"/>
                        <a:buAutoNum type="arabicPeriod" startAt="4"/>
                        <a:tabLst>
                          <a:tab pos="176213" algn="l"/>
                        </a:tabLst>
                      </a:pPr>
                      <a:r>
                        <a:rPr lang="en-US" sz="900" b="1" kern="1200" dirty="0" smtClean="0">
                          <a:solidFill>
                            <a:schemeClr val="tx2"/>
                          </a:solidFill>
                          <a:latin typeface="+mn-lt"/>
                          <a:ea typeface="+mn-ea"/>
                          <a:cs typeface="+mn-cs"/>
                        </a:rPr>
                        <a:t>What role does culture play in the transaction process?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Create understanding of the current culture and define a future target culture on the basis of the overall strategic objective</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Transform cultural goals to the individual functions and into team/individual goals</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Offer trainings for the transition with the other corporate culture – for a better understanding in the project and beyond</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16</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28600" indent="-228600">
                        <a:lnSpc>
                          <a:spcPct val="95000"/>
                        </a:lnSpc>
                        <a:spcBef>
                          <a:spcPts val="0"/>
                        </a:spcBef>
                        <a:spcAft>
                          <a:spcPts val="200"/>
                        </a:spcAft>
                        <a:buFont typeface="+mj-lt"/>
                        <a:buAutoNum type="arabicPeriod" startAt="5"/>
                        <a:tabLst>
                          <a:tab pos="176213" algn="l"/>
                        </a:tabLst>
                      </a:pPr>
                      <a:r>
                        <a:rPr lang="en-US" sz="900" b="1" kern="1200" dirty="0" smtClean="0">
                          <a:solidFill>
                            <a:schemeClr val="tx2"/>
                          </a:solidFill>
                          <a:latin typeface="+mn-lt"/>
                          <a:ea typeface="+mn-ea"/>
                          <a:cs typeface="+mn-cs"/>
                        </a:rPr>
                        <a:t>How is the HR readiness assured as of day 1? What does the future HR organization look like?</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Performance of a HR due diligence</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Performance of FTE analyses</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Performance of strategic workforce planning (SWP)</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Development of HR blueprint and target operating model</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Consultation planning</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Development of employee-bonding programs</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the recruiting and training needs</a:t>
                      </a:r>
                    </a:p>
                    <a:p>
                      <a:pPr marL="216000" marR="0" lvl="0" indent="-216000" algn="l" defTabSz="914400" rtl="0" eaLnBrk="1" fontAlgn="auto" latinLnBrk="0" hangingPunct="1">
                        <a:lnSpc>
                          <a:spcPct val="100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Comparison/Adjustment of the payroll accounting, remuneration, employer benefits and pension commitments </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17</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People, Culture and Communication</a:t>
            </a:r>
          </a:p>
        </p:txBody>
      </p:sp>
      <p:sp>
        <p:nvSpPr>
          <p:cNvPr id="4" name="Titel 3"/>
          <p:cNvSpPr>
            <a:spLocks noGrp="1"/>
          </p:cNvSpPr>
          <p:nvPr>
            <p:ph type="title"/>
          </p:nvPr>
        </p:nvSpPr>
        <p:spPr/>
        <p:txBody>
          <a:bodyPr/>
          <a:lstStyle/>
          <a:p>
            <a:r>
              <a:rPr lang="en-US" dirty="0" smtClean="0"/>
              <a:t>Overview (4/10) – Placement in the overall integration process – Integration </a:t>
            </a:r>
            <a:endParaRPr lang="en-US" dirty="0"/>
          </a:p>
        </p:txBody>
      </p:sp>
      <p:sp>
        <p:nvSpPr>
          <p:cNvPr id="39" name="Text Box 8"/>
          <p:cNvSpPr txBox="1">
            <a:spLocks noChangeArrowheads="1"/>
          </p:cNvSpPr>
          <p:nvPr>
            <p:custDataLst>
              <p:tags r:id="rId1"/>
            </p:custDataLst>
          </p:nvPr>
        </p:nvSpPr>
        <p:spPr bwMode="auto">
          <a:xfrm>
            <a:off x="488950" y="6046658"/>
            <a:ext cx="5351238" cy="92333"/>
          </a:xfrm>
          <a:prstGeom prst="rect">
            <a:avLst/>
          </a:prstGeom>
          <a:noFill/>
          <a:ln w="6350">
            <a:noFill/>
            <a:miter lim="800000"/>
            <a:headEnd type="none" w="sm" len="sm"/>
            <a:tailEnd type="none" w="sm" len="sm"/>
          </a:ln>
          <a:effectLst/>
        </p:spPr>
        <p:txBody>
          <a:bodyPr wrap="square" lIns="0" tIns="0" rIns="0" bIns="0" anchor="b">
            <a:spAutoFit/>
          </a:bodyPr>
          <a:lstStyle/>
          <a:p>
            <a:pPr marL="360363" indent="-360363" defTabSz="762000" eaLnBrk="0" hangingPunct="0">
              <a:spcBef>
                <a:spcPts val="200"/>
              </a:spcBef>
            </a:pPr>
            <a:r>
              <a:rPr lang="en-US" sz="600" dirty="0" smtClean="0">
                <a:solidFill>
                  <a:srgbClr val="000000"/>
                </a:solidFill>
                <a:cs typeface="Arial" pitchFamily="34" charset="0"/>
              </a:rPr>
              <a:t>Note:	(a)  TOM = Target Operating Model</a:t>
            </a:r>
          </a:p>
        </p:txBody>
      </p:sp>
      <p:grpSp>
        <p:nvGrpSpPr>
          <p:cNvPr id="2" name="Gruppieren 1"/>
          <p:cNvGrpSpPr/>
          <p:nvPr/>
        </p:nvGrpSpPr>
        <p:grpSpPr>
          <a:xfrm>
            <a:off x="487113" y="1414717"/>
            <a:ext cx="8888277" cy="4588919"/>
            <a:chOff x="893705" y="1636390"/>
            <a:chExt cx="8500158" cy="3793110"/>
          </a:xfrm>
        </p:grpSpPr>
        <p:sp>
          <p:nvSpPr>
            <p:cNvPr id="35" name="Rectangle 15"/>
            <p:cNvSpPr>
              <a:spLocks noChangeArrowheads="1"/>
            </p:cNvSpPr>
            <p:nvPr/>
          </p:nvSpPr>
          <p:spPr bwMode="blackWhite">
            <a:xfrm>
              <a:off x="896014"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Prepare Signing communication, understand essential HR and cultural issues, develop blueprint of future organization</a:t>
              </a:r>
            </a:p>
            <a:p>
              <a:pPr>
                <a:spcBef>
                  <a:spcPts val="200"/>
                </a:spcBef>
                <a:spcAft>
                  <a:spcPts val="200"/>
                </a:spcAft>
                <a:buClr>
                  <a:srgbClr val="97989A"/>
                </a:buClr>
                <a:buSzPct val="100000"/>
                <a:defRPr/>
              </a:pPr>
              <a:endParaRPr lang="en-US" sz="900" dirty="0" smtClean="0">
                <a:solidFill>
                  <a:srgbClr val="00338D"/>
                </a:solidFill>
                <a:cs typeface="Arial" pitchFamily="34" charset="0"/>
              </a:endParaRPr>
            </a:p>
            <a:p>
              <a:pPr>
                <a:spcBef>
                  <a:spcPts val="200"/>
                </a:spcBef>
                <a:spcAft>
                  <a:spcPts val="200"/>
                </a:spcAft>
                <a:buClr>
                  <a:srgbClr val="97989A"/>
                </a:buClr>
                <a:buSzPct val="100000"/>
                <a:defRPr/>
              </a:pPr>
              <a:r>
                <a:rPr lang="en-US" sz="900" b="1" dirty="0" smtClean="0">
                  <a:cs typeface="Arial" pitchFamily="34" charset="0"/>
                </a:rPr>
                <a:t>Plan, analyze and design:</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HR Due Diligence or HR standalone/transformation check</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Stakeholder analysis</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Communication planning</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Signing communication </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Organization blueprint &amp; high level TOM</a:t>
              </a:r>
              <a:r>
                <a:rPr lang="en-US" sz="900" baseline="30000" dirty="0" smtClean="0">
                  <a:solidFill>
                    <a:srgbClr val="000000"/>
                  </a:solidFill>
                  <a:cs typeface="Arial" pitchFamily="34" charset="0"/>
                </a:rPr>
                <a:t>(a)</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Identification of key people and retention management approach</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Outside-in cultural analysis</a:t>
              </a:r>
            </a:p>
            <a:p>
              <a:pPr marL="114300" lvl="2" indent="-114300">
                <a:spcBef>
                  <a:spcPts val="200"/>
                </a:spcBef>
                <a:spcAft>
                  <a:spcPts val="200"/>
                </a:spcAft>
                <a:buClr>
                  <a:srgbClr val="97989A"/>
                </a:buClr>
                <a:buSzPct val="100000"/>
                <a:defRPr/>
              </a:pPr>
              <a:endParaRPr lang="en-US" sz="800" dirty="0" smtClean="0">
                <a:solidFill>
                  <a:srgbClr val="000000"/>
                </a:solidFill>
                <a:cs typeface="Arial" pitchFamily="34" charset="0"/>
              </a:endParaRPr>
            </a:p>
            <a:p>
              <a:pPr marL="114300" lvl="2" indent="-114300">
                <a:spcBef>
                  <a:spcPts val="200"/>
                </a:spcBef>
                <a:spcAft>
                  <a:spcPts val="200"/>
                </a:spcAft>
                <a:buClr>
                  <a:srgbClr val="97989A"/>
                </a:buClr>
                <a:buSzPct val="100000"/>
                <a:defRPr/>
              </a:pPr>
              <a:endParaRPr lang="en-US" sz="800" b="1" dirty="0" smtClean="0">
                <a:solidFill>
                  <a:srgbClr val="000000"/>
                </a:solidFill>
                <a:cs typeface="Arial" pitchFamily="34" charset="0"/>
              </a:endParaRPr>
            </a:p>
            <a:p>
              <a:pPr marL="114300" lvl="2" indent="-114300">
                <a:spcBef>
                  <a:spcPts val="200"/>
                </a:spcBef>
                <a:spcAft>
                  <a:spcPts val="200"/>
                </a:spcAft>
                <a:buClr>
                  <a:srgbClr val="97989A"/>
                </a:buClr>
                <a:buSzPct val="100000"/>
                <a:buFont typeface="Arial" pitchFamily="34" charset="0"/>
                <a:buChar char="■"/>
                <a:defRPr/>
              </a:pPr>
              <a:endParaRPr lang="en-US" sz="800" dirty="0" smtClean="0">
                <a:solidFill>
                  <a:srgbClr val="000000"/>
                </a:solidFill>
                <a:cs typeface="Arial" pitchFamily="34" charset="0"/>
              </a:endParaRPr>
            </a:p>
            <a:p>
              <a:pPr marL="114300" indent="-114300">
                <a:spcBef>
                  <a:spcPts val="200"/>
                </a:spcBef>
                <a:spcAft>
                  <a:spcPts val="200"/>
                </a:spcAft>
                <a:buClr>
                  <a:srgbClr val="97989A"/>
                </a:buClr>
                <a:buSzPct val="100000"/>
                <a:buFont typeface="Arial" pitchFamily="34" charset="0"/>
                <a:buChar char="■"/>
                <a:defRPr/>
              </a:pPr>
              <a:endParaRPr lang="en-US" sz="800" dirty="0" smtClean="0">
                <a:solidFill>
                  <a:srgbClr val="000000"/>
                </a:solidFill>
              </a:endParaRPr>
            </a:p>
            <a:p>
              <a:pPr marL="114300" indent="-114300">
                <a:spcBef>
                  <a:spcPts val="200"/>
                </a:spcBef>
                <a:spcAft>
                  <a:spcPts val="200"/>
                </a:spcAft>
                <a:buClr>
                  <a:srgbClr val="97989A"/>
                </a:buClr>
                <a:buSzPct val="100000"/>
                <a:buFont typeface="Arial" pitchFamily="34" charset="0"/>
                <a:buChar char="■"/>
                <a:defRPr/>
              </a:pPr>
              <a:endParaRPr lang="en-US" sz="800" dirty="0" smtClean="0">
                <a:solidFill>
                  <a:srgbClr val="000000"/>
                </a:solidFill>
              </a:endParaRPr>
            </a:p>
          </p:txBody>
        </p:sp>
        <p:sp>
          <p:nvSpPr>
            <p:cNvPr id="36" name="Rectangle 15"/>
            <p:cNvSpPr>
              <a:spLocks noChangeArrowheads="1"/>
            </p:cNvSpPr>
            <p:nvPr/>
          </p:nvSpPr>
          <p:spPr bwMode="blackWhite">
            <a:xfrm>
              <a:off x="3005022"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Develop Day 1 communication, finalize TOM structure, define clear roles and responsibilities, develop to-be culture, define HR structure and processes</a:t>
              </a:r>
            </a:p>
            <a:p>
              <a:pPr>
                <a:spcBef>
                  <a:spcPts val="200"/>
                </a:spcBef>
                <a:spcAft>
                  <a:spcPts val="200"/>
                </a:spcAft>
                <a:buClr>
                  <a:srgbClr val="97989A"/>
                </a:buClr>
                <a:buSzPct val="100000"/>
                <a:defRPr/>
              </a:pPr>
              <a:endParaRPr lang="en-US" sz="900" dirty="0" smtClean="0">
                <a:solidFill>
                  <a:srgbClr val="00338D"/>
                </a:solidFill>
                <a:cs typeface="Arial" pitchFamily="34" charset="0"/>
              </a:endParaRPr>
            </a:p>
            <a:p>
              <a:pPr>
                <a:spcBef>
                  <a:spcPts val="200"/>
                </a:spcBef>
                <a:spcAft>
                  <a:spcPts val="200"/>
                </a:spcAft>
                <a:buClr>
                  <a:srgbClr val="97989A"/>
                </a:buClr>
                <a:buSzPct val="100000"/>
                <a:defRPr/>
              </a:pPr>
              <a:r>
                <a:rPr lang="en-US" sz="900" b="1" dirty="0" smtClean="0">
                  <a:cs typeface="Arial" pitchFamily="34" charset="0"/>
                </a:rPr>
                <a:t>Develop and finalize:</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Day 1 communication &amp; event</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“Take Control“ as of day of closing </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Sign-off of HR interim and target operating model incl. make or buy decision</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Review of employer branding strategy – if necessary</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Amendment of remuneration system incl. pensions – where necessary</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Implementation of retention measures</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Definition of roles for tier 1-3</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Synergy leverage assessment</a:t>
              </a:r>
              <a:endParaRPr lang="en-US" sz="900" dirty="0">
                <a:solidFill>
                  <a:srgbClr val="000000"/>
                </a:solidFill>
                <a:cs typeface="Arial" pitchFamily="34" charset="0"/>
              </a:endParaRPr>
            </a:p>
          </p:txBody>
        </p:sp>
        <p:sp>
          <p:nvSpPr>
            <p:cNvPr id="37" name="Rectangle 15"/>
            <p:cNvSpPr>
              <a:spLocks noChangeArrowheads="1"/>
            </p:cNvSpPr>
            <p:nvPr/>
          </p:nvSpPr>
          <p:spPr bwMode="blackWhite">
            <a:xfrm>
              <a:off x="5114030"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Implement of to-be operating model, integrate systems and processes, drive ongoing communication &amp; cultural post-merger integration</a:t>
              </a:r>
            </a:p>
            <a:p>
              <a:pPr>
                <a:spcBef>
                  <a:spcPts val="200"/>
                </a:spcBef>
                <a:spcAft>
                  <a:spcPts val="200"/>
                </a:spcAft>
                <a:buClr>
                  <a:srgbClr val="97989A"/>
                </a:buClr>
                <a:buSzPct val="100000"/>
                <a:defRPr/>
              </a:pPr>
              <a:endParaRPr lang="en-US" sz="900" dirty="0" smtClean="0">
                <a:solidFill>
                  <a:srgbClr val="00338D"/>
                </a:solidFill>
                <a:cs typeface="Arial" pitchFamily="34" charset="0"/>
              </a:endParaRPr>
            </a:p>
            <a:p>
              <a:pPr>
                <a:spcBef>
                  <a:spcPts val="200"/>
                </a:spcBef>
                <a:spcAft>
                  <a:spcPts val="200"/>
                </a:spcAft>
                <a:buClr>
                  <a:srgbClr val="97989A"/>
                </a:buClr>
                <a:buSzPct val="100000"/>
                <a:defRPr/>
              </a:pPr>
              <a:r>
                <a:rPr lang="en-US" sz="900" b="1" dirty="0" smtClean="0">
                  <a:cs typeface="Arial" pitchFamily="34" charset="0"/>
                </a:rPr>
                <a:t>Implement:</a:t>
              </a:r>
              <a:endParaRPr lang="en-US" sz="900" dirty="0" smtClean="0">
                <a:solidFill>
                  <a:srgbClr val="00338D"/>
                </a:solidFill>
                <a:cs typeface="Arial" pitchFamily="34" charset="0"/>
              </a:endParaRP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“Names to boxes” process &amp; transfer of people</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Realization of quick wins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Review of financial business plan (bottom-up)</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Robust benefit &amp; synergy monitoring incl. project governance</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TOM validation and review</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HR process validation and review</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Cultural fit assessment</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Implementation of remuneration system incl. pensions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Employer brand “temperature check”</a:t>
              </a:r>
            </a:p>
            <a:p>
              <a:pPr marL="114300" indent="-114300">
                <a:spcBef>
                  <a:spcPts val="200"/>
                </a:spcBef>
                <a:spcAft>
                  <a:spcPts val="200"/>
                </a:spcAft>
                <a:buClr>
                  <a:srgbClr val="97989A"/>
                </a:buClr>
                <a:buSzPct val="100000"/>
                <a:buFont typeface="Arial" pitchFamily="34" charset="0"/>
                <a:buChar char="■"/>
                <a:defRPr/>
              </a:pPr>
              <a:endParaRPr lang="en-US" sz="900" dirty="0" smtClean="0">
                <a:solidFill>
                  <a:srgbClr val="000000"/>
                </a:solidFill>
              </a:endParaRPr>
            </a:p>
            <a:p>
              <a:pPr marL="114300" indent="-114300">
                <a:spcBef>
                  <a:spcPts val="200"/>
                </a:spcBef>
                <a:spcAft>
                  <a:spcPts val="200"/>
                </a:spcAft>
                <a:buClr>
                  <a:srgbClr val="97989A"/>
                </a:buClr>
                <a:buSzPct val="100000"/>
                <a:buFont typeface="Arial" pitchFamily="34" charset="0"/>
                <a:buChar char="■"/>
                <a:defRPr/>
              </a:pPr>
              <a:endParaRPr lang="en-US" sz="900" dirty="0" smtClean="0">
                <a:solidFill>
                  <a:srgbClr val="000000"/>
                </a:solidFill>
              </a:endParaRPr>
            </a:p>
            <a:p>
              <a:pPr marL="114300" indent="-114300">
                <a:spcBef>
                  <a:spcPts val="200"/>
                </a:spcBef>
                <a:spcAft>
                  <a:spcPts val="200"/>
                </a:spcAft>
                <a:buClr>
                  <a:srgbClr val="97989A"/>
                </a:buClr>
                <a:buSzPct val="100000"/>
                <a:buFont typeface="Arial" pitchFamily="34" charset="0"/>
                <a:buChar char="■"/>
                <a:defRPr/>
              </a:pPr>
              <a:endParaRPr lang="en-US" sz="900" dirty="0" smtClean="0">
                <a:solidFill>
                  <a:srgbClr val="000000"/>
                </a:solidFill>
              </a:endParaRPr>
            </a:p>
          </p:txBody>
        </p:sp>
        <p:sp>
          <p:nvSpPr>
            <p:cNvPr id="38" name="Rectangle 15"/>
            <p:cNvSpPr>
              <a:spLocks noChangeArrowheads="1"/>
            </p:cNvSpPr>
            <p:nvPr/>
          </p:nvSpPr>
          <p:spPr bwMode="blackWhite">
            <a:xfrm>
              <a:off x="7223037"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Assess integration outcome and conclusion, identify additional benefit potential</a:t>
              </a:r>
            </a:p>
            <a:p>
              <a:pPr>
                <a:spcBef>
                  <a:spcPts val="200"/>
                </a:spcBef>
                <a:spcAft>
                  <a:spcPts val="200"/>
                </a:spcAft>
                <a:buClr>
                  <a:srgbClr val="97989A"/>
                </a:buClr>
                <a:buSzPct val="100000"/>
                <a:defRPr/>
              </a:pPr>
              <a:endParaRPr lang="en-US" sz="900" dirty="0" smtClean="0">
                <a:solidFill>
                  <a:srgbClr val="000000"/>
                </a:solidFill>
              </a:endParaRPr>
            </a:p>
            <a:p>
              <a:pPr>
                <a:spcBef>
                  <a:spcPts val="200"/>
                </a:spcBef>
                <a:spcAft>
                  <a:spcPts val="200"/>
                </a:spcAft>
                <a:buClr>
                  <a:srgbClr val="97989A"/>
                </a:buClr>
                <a:buSzPct val="100000"/>
                <a:defRPr/>
              </a:pPr>
              <a:r>
                <a:rPr lang="en-US" sz="900" dirty="0" smtClean="0">
                  <a:solidFill>
                    <a:srgbClr val="000000"/>
                  </a:solidFill>
                </a:rPr>
                <a:t/>
              </a:r>
              <a:br>
                <a:rPr lang="en-US" sz="900" dirty="0" smtClean="0">
                  <a:solidFill>
                    <a:srgbClr val="000000"/>
                  </a:solidFill>
                </a:rPr>
              </a:br>
              <a:r>
                <a:rPr lang="en-US" sz="900" b="1" dirty="0" smtClean="0">
                  <a:cs typeface="Arial" pitchFamily="34" charset="0"/>
                </a:rPr>
                <a:t>Monitor:</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Realization of synergies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Sustainability assessment to increase benefits and leverage synergy effects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Strategic workforce planning</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Integration success monitoring/ review of KPI’S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Derivation of lessons learned</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Set up of “second wave of integration” if necessary</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Evaluation of cultural integration</a:t>
              </a:r>
            </a:p>
            <a:p>
              <a:pPr marL="114300" indent="-114300">
                <a:spcBef>
                  <a:spcPts val="200"/>
                </a:spcBef>
                <a:spcAft>
                  <a:spcPts val="200"/>
                </a:spcAft>
                <a:buClr>
                  <a:srgbClr val="97989A"/>
                </a:buClr>
                <a:buSzPct val="100000"/>
                <a:defRPr/>
              </a:pPr>
              <a:endParaRPr lang="en-US" sz="900" dirty="0" smtClean="0">
                <a:solidFill>
                  <a:srgbClr val="000000"/>
                </a:solidFill>
              </a:endParaRPr>
            </a:p>
          </p:txBody>
        </p:sp>
        <p:sp>
          <p:nvSpPr>
            <p:cNvPr id="48" name="Rectangle 69"/>
            <p:cNvSpPr/>
            <p:nvPr/>
          </p:nvSpPr>
          <p:spPr>
            <a:xfrm>
              <a:off x="7273305" y="1709032"/>
              <a:ext cx="1664214" cy="203521"/>
            </a:xfrm>
            <a:prstGeom prst="rect">
              <a:avLst/>
            </a:prstGeom>
            <a:noFill/>
          </p:spPr>
          <p:txBody>
            <a:bodyPr wrap="square">
              <a:spAutoFit/>
            </a:bodyPr>
            <a:lstStyle/>
            <a:p>
              <a:pPr fontAlgn="base">
                <a:spcBef>
                  <a:spcPct val="0"/>
                </a:spcBef>
                <a:spcAft>
                  <a:spcPct val="0"/>
                </a:spcAft>
                <a:defRPr/>
              </a:pPr>
              <a:r>
                <a:rPr lang="en-US" sz="1000" b="1" dirty="0" smtClean="0">
                  <a:solidFill>
                    <a:srgbClr val="000000"/>
                  </a:solidFill>
                </a:rPr>
                <a:t>Beyond the	...deal</a:t>
              </a:r>
            </a:p>
          </p:txBody>
        </p:sp>
        <p:sp>
          <p:nvSpPr>
            <p:cNvPr id="49" name="Pentagon 70"/>
            <p:cNvSpPr>
              <a:spLocks/>
            </p:cNvSpPr>
            <p:nvPr/>
          </p:nvSpPr>
          <p:spPr>
            <a:xfrm>
              <a:off x="893705" y="1636390"/>
              <a:ext cx="2196000" cy="396552"/>
            </a:xfrm>
            <a:prstGeom prst="homePlate">
              <a:avLst>
                <a:gd name="adj" fmla="val 33245"/>
              </a:avLst>
            </a:prstGeom>
            <a:solidFill>
              <a:schemeClr val="tx2"/>
            </a:solidFill>
            <a:ln w="6350">
              <a:solidFill>
                <a:schemeClr val="bg1"/>
              </a:solidFill>
              <a:round/>
              <a:headEnd/>
              <a:tailEnd/>
            </a:ln>
          </p:spPr>
          <p:txBody>
            <a:bodyPr lIns="144000" tIns="72000" rIns="72000" bIns="72000" anchor="ctr" anchorCtr="1"/>
            <a:lstStyle/>
            <a:p>
              <a:pPr algn="ctr">
                <a:lnSpc>
                  <a:spcPct val="90000"/>
                </a:lnSpc>
              </a:pPr>
              <a:r>
                <a:rPr lang="en-US" sz="900" b="1" dirty="0" smtClean="0">
                  <a:solidFill>
                    <a:schemeClr val="bg1"/>
                  </a:solidFill>
                </a:rPr>
                <a:t>Pre-Signing</a:t>
              </a:r>
              <a:endParaRPr lang="en-US" sz="900" b="1" dirty="0">
                <a:solidFill>
                  <a:schemeClr val="bg1"/>
                </a:solidFill>
              </a:endParaRPr>
            </a:p>
          </p:txBody>
        </p:sp>
        <p:sp>
          <p:nvSpPr>
            <p:cNvPr id="50" name="Chevron 71"/>
            <p:cNvSpPr>
              <a:spLocks/>
            </p:cNvSpPr>
            <p:nvPr/>
          </p:nvSpPr>
          <p:spPr>
            <a:xfrm>
              <a:off x="7197863" y="1636390"/>
              <a:ext cx="2196000" cy="396552"/>
            </a:xfrm>
            <a:prstGeom prst="chevron">
              <a:avLst>
                <a:gd name="adj" fmla="val 33318"/>
              </a:avLst>
            </a:prstGeom>
            <a:solidFill>
              <a:schemeClr val="tx2"/>
            </a:solidFill>
            <a:ln w="6350">
              <a:solidFill>
                <a:schemeClr val="bg1"/>
              </a:solidFill>
              <a:round/>
              <a:headEnd/>
              <a:tailEnd/>
            </a:ln>
          </p:spPr>
          <p:txBody>
            <a:bodyPr lIns="144000" tIns="72000" rIns="72000" bIns="72000" anchor="ctr" anchorCtr="1"/>
            <a:lstStyle/>
            <a:p>
              <a:pPr algn="ctr">
                <a:lnSpc>
                  <a:spcPct val="90000"/>
                </a:lnSpc>
                <a:defRPr/>
              </a:pPr>
              <a:endParaRPr lang="en-US" sz="900" b="1" dirty="0" smtClean="0">
                <a:solidFill>
                  <a:schemeClr val="bg1"/>
                </a:solidFill>
              </a:endParaRPr>
            </a:p>
          </p:txBody>
        </p:sp>
        <p:sp>
          <p:nvSpPr>
            <p:cNvPr id="51" name="Chevron 72"/>
            <p:cNvSpPr>
              <a:spLocks/>
            </p:cNvSpPr>
            <p:nvPr/>
          </p:nvSpPr>
          <p:spPr>
            <a:xfrm>
              <a:off x="5099422" y="1636390"/>
              <a:ext cx="2196000" cy="396552"/>
            </a:xfrm>
            <a:prstGeom prst="chevron">
              <a:avLst>
                <a:gd name="adj" fmla="val 33318"/>
              </a:avLst>
            </a:prstGeom>
            <a:solidFill>
              <a:schemeClr val="tx2"/>
            </a:solidFill>
            <a:ln w="6350">
              <a:solidFill>
                <a:schemeClr val="bg1"/>
              </a:solidFill>
              <a:round/>
              <a:headEnd/>
              <a:tailEnd/>
            </a:ln>
          </p:spPr>
          <p:txBody>
            <a:bodyPr lIns="144000" tIns="72000" rIns="72000" bIns="72000" anchor="ctr" anchorCtr="1"/>
            <a:lstStyle/>
            <a:p>
              <a:pPr algn="ctr">
                <a:lnSpc>
                  <a:spcPct val="90000"/>
                </a:lnSpc>
                <a:defRPr/>
              </a:pPr>
              <a:r>
                <a:rPr lang="en-US" sz="900" b="1" dirty="0" smtClean="0">
                  <a:solidFill>
                    <a:schemeClr val="bg1"/>
                  </a:solidFill>
                </a:rPr>
                <a:t>Post-Closing</a:t>
              </a:r>
              <a:br>
                <a:rPr lang="en-US" sz="900" b="1" dirty="0" smtClean="0">
                  <a:solidFill>
                    <a:schemeClr val="bg1"/>
                  </a:solidFill>
                </a:rPr>
              </a:br>
              <a:r>
                <a:rPr lang="en-US" sz="900" b="1" dirty="0" smtClean="0">
                  <a:solidFill>
                    <a:schemeClr val="bg1"/>
                  </a:solidFill>
                </a:rPr>
                <a:t>first 100-Days</a:t>
              </a:r>
            </a:p>
          </p:txBody>
        </p:sp>
        <p:sp>
          <p:nvSpPr>
            <p:cNvPr id="52" name="Freeform 6"/>
            <p:cNvSpPr>
              <a:spLocks/>
            </p:cNvSpPr>
            <p:nvPr/>
          </p:nvSpPr>
          <p:spPr bwMode="gray">
            <a:xfrm rot="5400000">
              <a:off x="8228194" y="1788348"/>
              <a:ext cx="382854" cy="91361"/>
            </a:xfrm>
            <a:custGeom>
              <a:avLst/>
              <a:gdLst/>
              <a:ahLst/>
              <a:cxnLst>
                <a:cxn ang="0">
                  <a:pos x="5262" y="1975"/>
                </a:cxn>
                <a:cxn ang="0">
                  <a:pos x="4603" y="1316"/>
                </a:cxn>
                <a:cxn ang="0">
                  <a:pos x="3947" y="1975"/>
                </a:cxn>
                <a:cxn ang="0">
                  <a:pos x="3288" y="1316"/>
                </a:cxn>
                <a:cxn ang="0">
                  <a:pos x="2631" y="1975"/>
                </a:cxn>
                <a:cxn ang="0">
                  <a:pos x="1972" y="1316"/>
                </a:cxn>
                <a:cxn ang="0">
                  <a:pos x="1315" y="1975"/>
                </a:cxn>
                <a:cxn ang="0">
                  <a:pos x="656" y="1316"/>
                </a:cxn>
                <a:cxn ang="0">
                  <a:pos x="0" y="1975"/>
                </a:cxn>
                <a:cxn ang="0">
                  <a:pos x="0" y="659"/>
                </a:cxn>
                <a:cxn ang="0">
                  <a:pos x="656" y="0"/>
                </a:cxn>
                <a:cxn ang="0">
                  <a:pos x="1315" y="659"/>
                </a:cxn>
                <a:cxn ang="0">
                  <a:pos x="1972" y="0"/>
                </a:cxn>
                <a:cxn ang="0">
                  <a:pos x="2631" y="659"/>
                </a:cxn>
                <a:cxn ang="0">
                  <a:pos x="3288" y="0"/>
                </a:cxn>
                <a:cxn ang="0">
                  <a:pos x="3947" y="659"/>
                </a:cxn>
                <a:cxn ang="0">
                  <a:pos x="4606" y="0"/>
                </a:cxn>
                <a:cxn ang="0">
                  <a:pos x="5262" y="659"/>
                </a:cxn>
                <a:cxn ang="0">
                  <a:pos x="5262" y="1975"/>
                </a:cxn>
              </a:cxnLst>
              <a:rect l="0" t="0" r="r" b="b"/>
              <a:pathLst>
                <a:path w="5262" h="1975">
                  <a:moveTo>
                    <a:pt x="5262" y="1975"/>
                  </a:moveTo>
                  <a:lnTo>
                    <a:pt x="4603" y="1316"/>
                  </a:lnTo>
                  <a:lnTo>
                    <a:pt x="3947" y="1975"/>
                  </a:lnTo>
                  <a:lnTo>
                    <a:pt x="3288" y="1316"/>
                  </a:lnTo>
                  <a:lnTo>
                    <a:pt x="2631" y="1975"/>
                  </a:lnTo>
                  <a:lnTo>
                    <a:pt x="1972" y="1316"/>
                  </a:lnTo>
                  <a:lnTo>
                    <a:pt x="1315" y="1975"/>
                  </a:lnTo>
                  <a:lnTo>
                    <a:pt x="656" y="1316"/>
                  </a:lnTo>
                  <a:lnTo>
                    <a:pt x="0" y="1975"/>
                  </a:lnTo>
                  <a:lnTo>
                    <a:pt x="0" y="659"/>
                  </a:lnTo>
                  <a:lnTo>
                    <a:pt x="656" y="0"/>
                  </a:lnTo>
                  <a:lnTo>
                    <a:pt x="1315" y="659"/>
                  </a:lnTo>
                  <a:lnTo>
                    <a:pt x="1972" y="0"/>
                  </a:lnTo>
                  <a:lnTo>
                    <a:pt x="2631" y="659"/>
                  </a:lnTo>
                  <a:lnTo>
                    <a:pt x="3288" y="0"/>
                  </a:lnTo>
                  <a:lnTo>
                    <a:pt x="3947" y="659"/>
                  </a:lnTo>
                  <a:lnTo>
                    <a:pt x="4606" y="0"/>
                  </a:lnTo>
                  <a:lnTo>
                    <a:pt x="5262" y="659"/>
                  </a:lnTo>
                  <a:lnTo>
                    <a:pt x="5262" y="1975"/>
                  </a:lnTo>
                  <a:close/>
                </a:path>
              </a:pathLst>
            </a:custGeom>
            <a:solidFill>
              <a:schemeClr val="bg1"/>
            </a:solid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sz="1200" dirty="0">
                <a:solidFill>
                  <a:srgbClr val="000000"/>
                </a:solidFill>
              </a:endParaRPr>
            </a:p>
          </p:txBody>
        </p:sp>
        <p:sp>
          <p:nvSpPr>
            <p:cNvPr id="53" name="Rectangle 74"/>
            <p:cNvSpPr/>
            <p:nvPr/>
          </p:nvSpPr>
          <p:spPr>
            <a:xfrm>
              <a:off x="7578778" y="1742616"/>
              <a:ext cx="1372346" cy="190801"/>
            </a:xfrm>
            <a:prstGeom prst="rect">
              <a:avLst/>
            </a:prstGeom>
            <a:noFill/>
          </p:spPr>
          <p:txBody>
            <a:bodyPr wrap="none" anchor="ctr">
              <a:spAutoFit/>
            </a:bodyPr>
            <a:lstStyle/>
            <a:p>
              <a:pPr fontAlgn="base">
                <a:spcBef>
                  <a:spcPct val="0"/>
                </a:spcBef>
                <a:spcAft>
                  <a:spcPct val="0"/>
                </a:spcAft>
                <a:defRPr/>
              </a:pPr>
              <a:r>
                <a:rPr lang="en-US" sz="900" b="1" dirty="0" smtClean="0">
                  <a:solidFill>
                    <a:schemeClr val="bg1"/>
                  </a:solidFill>
                </a:rPr>
                <a:t>Beyond the	...deal</a:t>
              </a:r>
            </a:p>
          </p:txBody>
        </p:sp>
        <p:sp>
          <p:nvSpPr>
            <p:cNvPr id="54" name="Chevron 75"/>
            <p:cNvSpPr>
              <a:spLocks/>
            </p:cNvSpPr>
            <p:nvPr/>
          </p:nvSpPr>
          <p:spPr>
            <a:xfrm>
              <a:off x="3000980" y="1636390"/>
              <a:ext cx="2196000" cy="396552"/>
            </a:xfrm>
            <a:prstGeom prst="chevron">
              <a:avLst>
                <a:gd name="adj" fmla="val 33318"/>
              </a:avLst>
            </a:prstGeom>
            <a:solidFill>
              <a:schemeClr val="tx2"/>
            </a:solidFill>
            <a:ln w="6350">
              <a:solidFill>
                <a:schemeClr val="bg1"/>
              </a:solidFill>
              <a:round/>
              <a:headEnd/>
              <a:tailEnd/>
            </a:ln>
          </p:spPr>
          <p:txBody>
            <a:bodyPr lIns="144000" tIns="72000" rIns="72000" bIns="72000" anchor="ctr" anchorCtr="1"/>
            <a:lstStyle/>
            <a:p>
              <a:pPr algn="ctr">
                <a:lnSpc>
                  <a:spcPct val="90000"/>
                </a:lnSpc>
                <a:defRPr/>
              </a:pPr>
              <a:r>
                <a:rPr lang="en-US" sz="900" b="1" dirty="0" smtClean="0">
                  <a:solidFill>
                    <a:schemeClr val="bg1"/>
                  </a:solidFill>
                </a:rPr>
                <a:t>Pre-Closing</a:t>
              </a:r>
              <a:endParaRPr lang="en-US" sz="900" b="1" dirty="0">
                <a:solidFill>
                  <a:schemeClr val="bg1"/>
                </a:solidFill>
              </a:endParaRPr>
            </a:p>
          </p:txBody>
        </p:sp>
        <p:sp>
          <p:nvSpPr>
            <p:cNvPr id="57" name="Text Box 10"/>
            <p:cNvSpPr txBox="1">
              <a:spLocks noChangeArrowheads="1"/>
            </p:cNvSpPr>
            <p:nvPr/>
          </p:nvSpPr>
          <p:spPr bwMode="blackWhite">
            <a:xfrm>
              <a:off x="4805364" y="2122795"/>
              <a:ext cx="849007" cy="89041"/>
            </a:xfrm>
            <a:prstGeom prst="rect">
              <a:avLst/>
            </a:prstGeom>
            <a:noFill/>
            <a:ln w="9525">
              <a:noFill/>
              <a:miter lim="800000"/>
              <a:headEnd/>
              <a:tailEnd/>
            </a:ln>
          </p:spPr>
          <p:txBody>
            <a:bodyPr wrap="none" lIns="63500" tIns="0" rIns="64800" bIns="0" anchor="ctr">
              <a:spAutoFit/>
            </a:bodyPr>
            <a:lstStyle/>
            <a:p>
              <a:pPr algn="ctr">
                <a:buSzPct val="90000"/>
                <a:defRPr/>
              </a:pPr>
              <a:r>
                <a:rPr lang="en-US" sz="700" b="1" dirty="0" smtClean="0">
                  <a:solidFill>
                    <a:srgbClr val="BC204B"/>
                  </a:solidFill>
                </a:rPr>
                <a:t>Completion/Day 1</a:t>
              </a:r>
              <a:endParaRPr lang="en-US" sz="700" b="1" dirty="0">
                <a:solidFill>
                  <a:srgbClr val="BC204B"/>
                </a:solidFill>
              </a:endParaRPr>
            </a:p>
          </p:txBody>
        </p:sp>
        <p:sp>
          <p:nvSpPr>
            <p:cNvPr id="58" name="Text Box 10"/>
            <p:cNvSpPr txBox="1">
              <a:spLocks noChangeArrowheads="1"/>
            </p:cNvSpPr>
            <p:nvPr/>
          </p:nvSpPr>
          <p:spPr bwMode="blackWhite">
            <a:xfrm>
              <a:off x="7091116" y="2122795"/>
              <a:ext cx="494884" cy="89041"/>
            </a:xfrm>
            <a:prstGeom prst="rect">
              <a:avLst/>
            </a:prstGeom>
            <a:noFill/>
            <a:ln w="9525">
              <a:noFill/>
              <a:miter lim="800000"/>
              <a:headEnd/>
              <a:tailEnd/>
            </a:ln>
          </p:spPr>
          <p:txBody>
            <a:bodyPr wrap="none" lIns="63500" tIns="0" rIns="64800" bIns="0" anchor="ctr">
              <a:spAutoFit/>
            </a:bodyPr>
            <a:lstStyle/>
            <a:p>
              <a:pPr algn="ctr">
                <a:buSzPct val="90000"/>
                <a:defRPr/>
              </a:pPr>
              <a:r>
                <a:rPr lang="en-US" sz="700" b="1" dirty="0" smtClean="0">
                  <a:solidFill>
                    <a:srgbClr val="BC204B"/>
                  </a:solidFill>
                </a:rPr>
                <a:t>100 Days</a:t>
              </a:r>
              <a:endParaRPr lang="en-US" sz="700" b="1" dirty="0">
                <a:solidFill>
                  <a:srgbClr val="BC204B"/>
                </a:solidFill>
              </a:endParaRPr>
            </a:p>
          </p:txBody>
        </p:sp>
        <p:sp>
          <p:nvSpPr>
            <p:cNvPr id="59" name="AutoShape 32"/>
            <p:cNvSpPr>
              <a:spLocks noChangeArrowheads="1"/>
            </p:cNvSpPr>
            <p:nvPr/>
          </p:nvSpPr>
          <p:spPr bwMode="blackWhite">
            <a:xfrm>
              <a:off x="3037854" y="1930075"/>
              <a:ext cx="170892" cy="154899"/>
            </a:xfrm>
            <a:prstGeom prst="triangle">
              <a:avLst>
                <a:gd name="adj" fmla="val 50000"/>
              </a:avLst>
            </a:prstGeom>
            <a:solidFill>
              <a:srgbClr val="BC204B"/>
            </a:solidFill>
            <a:ln w="19050">
              <a:noFill/>
              <a:miter lim="800000"/>
              <a:headEnd/>
              <a:tailEnd/>
            </a:ln>
          </p:spPr>
          <p:txBody>
            <a:bodyPr wrap="none" lIns="63500" tIns="0" rIns="64800" bIns="0" anchor="ctr"/>
            <a:lstStyle/>
            <a:p>
              <a:pPr eaLnBrk="0" hangingPunct="0">
                <a:spcBef>
                  <a:spcPct val="20000"/>
                </a:spcBef>
                <a:buSzPct val="120000"/>
                <a:buFontTx/>
                <a:buChar char="•"/>
                <a:defRPr/>
              </a:pPr>
              <a:endParaRPr lang="en-US" dirty="0">
                <a:solidFill>
                  <a:srgbClr val="C84E00"/>
                </a:solidFill>
              </a:endParaRPr>
            </a:p>
          </p:txBody>
        </p:sp>
        <p:sp>
          <p:nvSpPr>
            <p:cNvPr id="60" name="AutoShape 32"/>
            <p:cNvSpPr>
              <a:spLocks noChangeArrowheads="1"/>
            </p:cNvSpPr>
            <p:nvPr/>
          </p:nvSpPr>
          <p:spPr bwMode="blackWhite">
            <a:xfrm>
              <a:off x="5136722" y="1930075"/>
              <a:ext cx="170892" cy="154899"/>
            </a:xfrm>
            <a:prstGeom prst="triangle">
              <a:avLst>
                <a:gd name="adj" fmla="val 50000"/>
              </a:avLst>
            </a:prstGeom>
            <a:solidFill>
              <a:srgbClr val="BC204B"/>
            </a:solidFill>
            <a:ln w="19050">
              <a:noFill/>
              <a:miter lim="800000"/>
              <a:headEnd/>
              <a:tailEnd/>
            </a:ln>
          </p:spPr>
          <p:txBody>
            <a:bodyPr wrap="none" lIns="63500" tIns="0" rIns="64800" bIns="0" anchor="ctr"/>
            <a:lstStyle/>
            <a:p>
              <a:pPr eaLnBrk="0" hangingPunct="0">
                <a:spcBef>
                  <a:spcPct val="20000"/>
                </a:spcBef>
                <a:buSzPct val="120000"/>
                <a:buFontTx/>
                <a:buChar char="•"/>
                <a:defRPr/>
              </a:pPr>
              <a:endParaRPr lang="en-US" dirty="0">
                <a:solidFill>
                  <a:srgbClr val="C84E00"/>
                </a:solidFill>
              </a:endParaRPr>
            </a:p>
          </p:txBody>
        </p:sp>
        <p:sp>
          <p:nvSpPr>
            <p:cNvPr id="61" name="AutoShape 32"/>
            <p:cNvSpPr>
              <a:spLocks noChangeArrowheads="1"/>
            </p:cNvSpPr>
            <p:nvPr/>
          </p:nvSpPr>
          <p:spPr bwMode="blackWhite">
            <a:xfrm>
              <a:off x="7238816" y="1930075"/>
              <a:ext cx="170892" cy="154899"/>
            </a:xfrm>
            <a:prstGeom prst="triangle">
              <a:avLst>
                <a:gd name="adj" fmla="val 50000"/>
              </a:avLst>
            </a:prstGeom>
            <a:solidFill>
              <a:srgbClr val="BC204B"/>
            </a:solidFill>
            <a:ln w="19050">
              <a:noFill/>
              <a:miter lim="800000"/>
              <a:headEnd/>
              <a:tailEnd/>
            </a:ln>
          </p:spPr>
          <p:txBody>
            <a:bodyPr wrap="none" lIns="63500" tIns="0" rIns="64800" bIns="0" anchor="ctr"/>
            <a:lstStyle/>
            <a:p>
              <a:pPr eaLnBrk="0" hangingPunct="0">
                <a:spcBef>
                  <a:spcPct val="20000"/>
                </a:spcBef>
                <a:buSzPct val="120000"/>
                <a:buFontTx/>
                <a:buChar char="•"/>
                <a:defRPr/>
              </a:pPr>
              <a:endParaRPr lang="en-US" dirty="0">
                <a:solidFill>
                  <a:srgbClr val="C84E00"/>
                </a:solidFill>
              </a:endParaRPr>
            </a:p>
          </p:txBody>
        </p:sp>
        <p:sp>
          <p:nvSpPr>
            <p:cNvPr id="66" name="Text Box 10"/>
            <p:cNvSpPr txBox="1">
              <a:spLocks noChangeArrowheads="1"/>
            </p:cNvSpPr>
            <p:nvPr/>
          </p:nvSpPr>
          <p:spPr bwMode="blackWhite">
            <a:xfrm>
              <a:off x="2885171" y="2122062"/>
              <a:ext cx="438161" cy="89041"/>
            </a:xfrm>
            <a:prstGeom prst="rect">
              <a:avLst/>
            </a:prstGeom>
            <a:solidFill>
              <a:schemeClr val="bg1"/>
            </a:solidFill>
            <a:ln w="9525">
              <a:noFill/>
              <a:miter lim="800000"/>
              <a:headEnd/>
              <a:tailEnd/>
            </a:ln>
          </p:spPr>
          <p:txBody>
            <a:bodyPr wrap="none" lIns="63500" tIns="0" rIns="64800" bIns="0" anchor="ctr">
              <a:spAutoFit/>
            </a:bodyPr>
            <a:lstStyle/>
            <a:p>
              <a:pPr algn="ctr">
                <a:buSzPct val="90000"/>
                <a:defRPr/>
              </a:pPr>
              <a:r>
                <a:rPr lang="en-US" sz="700" b="1" dirty="0" smtClean="0">
                  <a:solidFill>
                    <a:srgbClr val="BC204B"/>
                  </a:solidFill>
                </a:rPr>
                <a:t>Signing</a:t>
              </a:r>
              <a:endParaRPr lang="en-US" sz="700" b="1" dirty="0">
                <a:solidFill>
                  <a:srgbClr val="BC204B"/>
                </a:solidFill>
              </a:endParaRPr>
            </a:p>
          </p:txBody>
        </p:sp>
      </p:grpSp>
    </p:spTree>
    <p:extLst>
      <p:ext uri="{BB962C8B-B14F-4D97-AF65-F5344CB8AC3E}">
        <p14:creationId xmlns:p14="http://schemas.microsoft.com/office/powerpoint/2010/main" val="10195960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People, Culture and Communication</a:t>
            </a:r>
          </a:p>
        </p:txBody>
      </p:sp>
      <p:sp>
        <p:nvSpPr>
          <p:cNvPr id="4" name="Titel 3"/>
          <p:cNvSpPr>
            <a:spLocks noGrp="1"/>
          </p:cNvSpPr>
          <p:nvPr>
            <p:ph type="title"/>
          </p:nvPr>
        </p:nvSpPr>
        <p:spPr/>
        <p:txBody>
          <a:bodyPr/>
          <a:lstStyle/>
          <a:p>
            <a:r>
              <a:rPr lang="en-US" dirty="0" smtClean="0"/>
              <a:t>Overview (5/10) – Placement in the overall integration process – Separation</a:t>
            </a:r>
            <a:endParaRPr lang="en-US" dirty="0"/>
          </a:p>
        </p:txBody>
      </p:sp>
      <p:sp>
        <p:nvSpPr>
          <p:cNvPr id="39" name="Text Box 8"/>
          <p:cNvSpPr txBox="1">
            <a:spLocks noChangeArrowheads="1"/>
          </p:cNvSpPr>
          <p:nvPr>
            <p:custDataLst>
              <p:tags r:id="rId1"/>
            </p:custDataLst>
          </p:nvPr>
        </p:nvSpPr>
        <p:spPr bwMode="auto">
          <a:xfrm>
            <a:off x="488950" y="6046658"/>
            <a:ext cx="5351238" cy="92333"/>
          </a:xfrm>
          <a:prstGeom prst="rect">
            <a:avLst/>
          </a:prstGeom>
          <a:noFill/>
          <a:ln w="6350">
            <a:noFill/>
            <a:miter lim="800000"/>
            <a:headEnd type="none" w="sm" len="sm"/>
            <a:tailEnd type="none" w="sm" len="sm"/>
          </a:ln>
          <a:effectLst/>
        </p:spPr>
        <p:txBody>
          <a:bodyPr wrap="square" lIns="0" tIns="0" rIns="0" bIns="0" anchor="b">
            <a:spAutoFit/>
          </a:bodyPr>
          <a:lstStyle/>
          <a:p>
            <a:pPr marL="360363" indent="-360363" defTabSz="762000" eaLnBrk="0" hangingPunct="0">
              <a:spcBef>
                <a:spcPts val="200"/>
              </a:spcBef>
            </a:pPr>
            <a:r>
              <a:rPr lang="en-US" sz="600" dirty="0" smtClean="0">
                <a:solidFill>
                  <a:srgbClr val="000000"/>
                </a:solidFill>
                <a:cs typeface="Arial" pitchFamily="34" charset="0"/>
              </a:rPr>
              <a:t>Note:	(a)  TOM = Target Operating Model</a:t>
            </a:r>
          </a:p>
        </p:txBody>
      </p:sp>
      <p:grpSp>
        <p:nvGrpSpPr>
          <p:cNvPr id="2" name="Gruppieren 1"/>
          <p:cNvGrpSpPr/>
          <p:nvPr/>
        </p:nvGrpSpPr>
        <p:grpSpPr>
          <a:xfrm>
            <a:off x="487113" y="1414717"/>
            <a:ext cx="8888277" cy="4588919"/>
            <a:chOff x="893705" y="1636390"/>
            <a:chExt cx="8500158" cy="3793110"/>
          </a:xfrm>
        </p:grpSpPr>
        <p:sp>
          <p:nvSpPr>
            <p:cNvPr id="35" name="Rectangle 15"/>
            <p:cNvSpPr>
              <a:spLocks noChangeArrowheads="1"/>
            </p:cNvSpPr>
            <p:nvPr/>
          </p:nvSpPr>
          <p:spPr bwMode="blackWhite">
            <a:xfrm>
              <a:off x="896014"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Prepare Signing communication, understand essential HR and cultural issues, develop carve-out blueprint of future organization</a:t>
              </a:r>
              <a:br>
                <a:rPr lang="en-US" sz="900" dirty="0" smtClean="0">
                  <a:solidFill>
                    <a:srgbClr val="00338D"/>
                  </a:solidFill>
                  <a:cs typeface="Arial" pitchFamily="34" charset="0"/>
                </a:rPr>
              </a:br>
              <a:r>
                <a:rPr lang="en-US" sz="900" dirty="0" smtClean="0">
                  <a:solidFill>
                    <a:srgbClr val="00338D"/>
                  </a:solidFill>
                  <a:cs typeface="Arial" pitchFamily="34" charset="0"/>
                </a:rPr>
                <a:t/>
              </a:r>
              <a:br>
                <a:rPr lang="en-US" sz="900" dirty="0" smtClean="0">
                  <a:solidFill>
                    <a:srgbClr val="00338D"/>
                  </a:solidFill>
                  <a:cs typeface="Arial" pitchFamily="34" charset="0"/>
                </a:rPr>
              </a:br>
              <a:endParaRPr lang="en-US" sz="900" dirty="0" smtClean="0">
                <a:solidFill>
                  <a:srgbClr val="00338D"/>
                </a:solidFill>
                <a:cs typeface="Arial" pitchFamily="34" charset="0"/>
              </a:endParaRPr>
            </a:p>
            <a:p>
              <a:pPr>
                <a:spcBef>
                  <a:spcPts val="200"/>
                </a:spcBef>
                <a:spcAft>
                  <a:spcPts val="200"/>
                </a:spcAft>
                <a:buClr>
                  <a:srgbClr val="97989A"/>
                </a:buClr>
                <a:buSzPct val="100000"/>
                <a:defRPr/>
              </a:pPr>
              <a:r>
                <a:rPr lang="en-US" sz="900" b="1" dirty="0" smtClean="0">
                  <a:cs typeface="Arial" pitchFamily="34" charset="0"/>
                </a:rPr>
                <a:t>Plan, analyze and design:</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HR standalone/carve-out transformation check</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Stakeholder analysis</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Communication planning</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Signing communication </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Organization blueprint &amp; high level TOM</a:t>
              </a:r>
              <a:r>
                <a:rPr lang="en-US" sz="900" baseline="30000" dirty="0" smtClean="0">
                  <a:solidFill>
                    <a:srgbClr val="000000"/>
                  </a:solidFill>
                  <a:cs typeface="Arial" pitchFamily="34" charset="0"/>
                </a:rPr>
                <a:t>(a)</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Identification of key people and retention management approach</a:t>
              </a:r>
            </a:p>
            <a:p>
              <a:pPr marL="114300" lvl="2" indent="-114300">
                <a:spcBef>
                  <a:spcPts val="200"/>
                </a:spcBef>
                <a:spcAft>
                  <a:spcPts val="200"/>
                </a:spcAft>
                <a:buClr>
                  <a:srgbClr val="97989A"/>
                </a:buClr>
                <a:buSzPct val="100000"/>
                <a:defRPr/>
              </a:pPr>
              <a:endParaRPr lang="en-US" sz="800" dirty="0" smtClean="0">
                <a:solidFill>
                  <a:srgbClr val="000000"/>
                </a:solidFill>
                <a:cs typeface="Arial" pitchFamily="34" charset="0"/>
              </a:endParaRPr>
            </a:p>
            <a:p>
              <a:pPr marL="114300" lvl="2" indent="-114300">
                <a:spcBef>
                  <a:spcPts val="200"/>
                </a:spcBef>
                <a:spcAft>
                  <a:spcPts val="200"/>
                </a:spcAft>
                <a:buClr>
                  <a:srgbClr val="97989A"/>
                </a:buClr>
                <a:buSzPct val="100000"/>
                <a:defRPr/>
              </a:pPr>
              <a:endParaRPr lang="en-US" sz="800" b="1" dirty="0" smtClean="0">
                <a:solidFill>
                  <a:srgbClr val="000000"/>
                </a:solidFill>
                <a:cs typeface="Arial" pitchFamily="34" charset="0"/>
              </a:endParaRPr>
            </a:p>
            <a:p>
              <a:pPr marL="114300" lvl="2" indent="-114300">
                <a:spcBef>
                  <a:spcPts val="200"/>
                </a:spcBef>
                <a:spcAft>
                  <a:spcPts val="200"/>
                </a:spcAft>
                <a:buClr>
                  <a:srgbClr val="97989A"/>
                </a:buClr>
                <a:buSzPct val="100000"/>
                <a:buFont typeface="Arial" pitchFamily="34" charset="0"/>
                <a:buChar char="■"/>
                <a:defRPr/>
              </a:pPr>
              <a:endParaRPr lang="en-US" sz="800" dirty="0" smtClean="0">
                <a:solidFill>
                  <a:srgbClr val="000000"/>
                </a:solidFill>
                <a:cs typeface="Arial" pitchFamily="34" charset="0"/>
              </a:endParaRPr>
            </a:p>
            <a:p>
              <a:pPr marL="114300" indent="-114300">
                <a:spcBef>
                  <a:spcPts val="200"/>
                </a:spcBef>
                <a:spcAft>
                  <a:spcPts val="200"/>
                </a:spcAft>
                <a:buClr>
                  <a:srgbClr val="97989A"/>
                </a:buClr>
                <a:buSzPct val="100000"/>
                <a:buFont typeface="Arial" pitchFamily="34" charset="0"/>
                <a:buChar char="■"/>
                <a:defRPr/>
              </a:pPr>
              <a:endParaRPr lang="en-US" sz="800" dirty="0" smtClean="0">
                <a:solidFill>
                  <a:srgbClr val="000000"/>
                </a:solidFill>
              </a:endParaRPr>
            </a:p>
            <a:p>
              <a:pPr marL="114300" indent="-114300">
                <a:spcBef>
                  <a:spcPts val="200"/>
                </a:spcBef>
                <a:spcAft>
                  <a:spcPts val="200"/>
                </a:spcAft>
                <a:buClr>
                  <a:srgbClr val="97989A"/>
                </a:buClr>
                <a:buSzPct val="100000"/>
                <a:buFont typeface="Arial" pitchFamily="34" charset="0"/>
                <a:buChar char="■"/>
                <a:defRPr/>
              </a:pPr>
              <a:endParaRPr lang="en-US" sz="800" dirty="0" smtClean="0">
                <a:solidFill>
                  <a:srgbClr val="000000"/>
                </a:solidFill>
              </a:endParaRPr>
            </a:p>
          </p:txBody>
        </p:sp>
        <p:sp>
          <p:nvSpPr>
            <p:cNvPr id="36" name="Rectangle 15"/>
            <p:cNvSpPr>
              <a:spLocks noChangeArrowheads="1"/>
            </p:cNvSpPr>
            <p:nvPr/>
          </p:nvSpPr>
          <p:spPr bwMode="blackWhite">
            <a:xfrm>
              <a:off x="3005022"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Develop Day 1 communication, establish people transfer matrix, ensure timely employee benefits replication and payroll setup, define to-be organizational structure incl. new roles and responsibilities – if needed</a:t>
              </a:r>
            </a:p>
            <a:p>
              <a:pPr>
                <a:spcBef>
                  <a:spcPts val="200"/>
                </a:spcBef>
                <a:spcAft>
                  <a:spcPts val="200"/>
                </a:spcAft>
                <a:buClr>
                  <a:srgbClr val="97989A"/>
                </a:buClr>
                <a:buSzPct val="100000"/>
                <a:defRPr/>
              </a:pPr>
              <a:r>
                <a:rPr lang="en-US" sz="900" b="1" dirty="0" smtClean="0">
                  <a:cs typeface="Arial" pitchFamily="34" charset="0"/>
                </a:rPr>
                <a:t>Develop and finalize:</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Day 1 communication &amp; event</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People transfer matrix incl. local labor law requirements</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Replication of employee benefits, e.g. insurances, pension plans</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Payroll setup, e.g. TSA, outsource or timely setup at target</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Process and function consolidation check</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Review of employer branding strategy – if necessary</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Implementation of retention measures</a:t>
              </a:r>
              <a:endParaRPr lang="en-US" sz="900" dirty="0">
                <a:solidFill>
                  <a:srgbClr val="000000"/>
                </a:solidFill>
                <a:cs typeface="Arial" pitchFamily="34" charset="0"/>
              </a:endParaRPr>
            </a:p>
          </p:txBody>
        </p:sp>
        <p:sp>
          <p:nvSpPr>
            <p:cNvPr id="37" name="Rectangle 15"/>
            <p:cNvSpPr>
              <a:spLocks noChangeArrowheads="1"/>
            </p:cNvSpPr>
            <p:nvPr/>
          </p:nvSpPr>
          <p:spPr bwMode="blackWhite">
            <a:xfrm>
              <a:off x="5114030"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Ensure business as usual and increase efficiencies due to process harmonization, distribute regular communication </a:t>
              </a:r>
              <a:br>
                <a:rPr lang="en-US" sz="900" dirty="0" smtClean="0">
                  <a:solidFill>
                    <a:srgbClr val="00338D"/>
                  </a:solidFill>
                  <a:cs typeface="Arial" pitchFamily="34" charset="0"/>
                </a:rPr>
              </a:br>
              <a:r>
                <a:rPr lang="en-US" sz="900" dirty="0" smtClean="0">
                  <a:solidFill>
                    <a:srgbClr val="00338D"/>
                  </a:solidFill>
                  <a:cs typeface="Arial" pitchFamily="34" charset="0"/>
                </a:rPr>
                <a:t/>
              </a:r>
              <a:br>
                <a:rPr lang="en-US" sz="900" dirty="0" smtClean="0">
                  <a:solidFill>
                    <a:srgbClr val="00338D"/>
                  </a:solidFill>
                  <a:cs typeface="Arial" pitchFamily="34" charset="0"/>
                </a:rPr>
              </a:br>
              <a:endParaRPr lang="en-US" sz="900" dirty="0" smtClean="0">
                <a:solidFill>
                  <a:srgbClr val="00338D"/>
                </a:solidFill>
                <a:cs typeface="Arial" pitchFamily="34" charset="0"/>
              </a:endParaRPr>
            </a:p>
            <a:p>
              <a:pPr>
                <a:spcBef>
                  <a:spcPts val="200"/>
                </a:spcBef>
                <a:spcAft>
                  <a:spcPts val="200"/>
                </a:spcAft>
                <a:buClr>
                  <a:srgbClr val="97989A"/>
                </a:buClr>
                <a:buSzPct val="100000"/>
                <a:defRPr/>
              </a:pPr>
              <a:r>
                <a:rPr lang="en-US" sz="900" b="1" dirty="0" smtClean="0">
                  <a:cs typeface="Arial" pitchFamily="34" charset="0"/>
                </a:rPr>
                <a:t>Implement:</a:t>
              </a:r>
              <a:endParaRPr lang="en-US" sz="900" dirty="0" smtClean="0">
                <a:solidFill>
                  <a:srgbClr val="00338D"/>
                </a:solidFill>
                <a:cs typeface="Arial" pitchFamily="34" charset="0"/>
              </a:endParaRP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Implementation of people transfer matrix</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Realization of quick wins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Optimization of organization design post-carve-out, e.g. synergy leverage</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Employee Engagement Index (EEI) assessment post-closing</a:t>
              </a:r>
            </a:p>
            <a:p>
              <a:pPr marL="114300" indent="-114300">
                <a:spcBef>
                  <a:spcPts val="200"/>
                </a:spcBef>
                <a:spcAft>
                  <a:spcPts val="200"/>
                </a:spcAft>
                <a:buClr>
                  <a:srgbClr val="97989A"/>
                </a:buClr>
                <a:buSzPct val="100000"/>
                <a:buFont typeface="Arial" pitchFamily="34" charset="0"/>
                <a:buChar char="■"/>
                <a:defRPr/>
              </a:pPr>
              <a:endParaRPr lang="en-US" sz="900" dirty="0" smtClean="0">
                <a:solidFill>
                  <a:srgbClr val="000000"/>
                </a:solidFill>
              </a:endParaRPr>
            </a:p>
            <a:p>
              <a:pPr marL="114300" indent="-114300">
                <a:spcBef>
                  <a:spcPts val="200"/>
                </a:spcBef>
                <a:spcAft>
                  <a:spcPts val="200"/>
                </a:spcAft>
                <a:buClr>
                  <a:srgbClr val="97989A"/>
                </a:buClr>
                <a:buSzPct val="100000"/>
                <a:buFont typeface="Arial" pitchFamily="34" charset="0"/>
                <a:buChar char="■"/>
                <a:defRPr/>
              </a:pPr>
              <a:endParaRPr lang="en-US" sz="900" dirty="0" smtClean="0">
                <a:solidFill>
                  <a:srgbClr val="000000"/>
                </a:solidFill>
              </a:endParaRPr>
            </a:p>
            <a:p>
              <a:pPr marL="114300" indent="-114300">
                <a:spcBef>
                  <a:spcPts val="200"/>
                </a:spcBef>
                <a:spcAft>
                  <a:spcPts val="200"/>
                </a:spcAft>
                <a:buClr>
                  <a:srgbClr val="97989A"/>
                </a:buClr>
                <a:buSzPct val="100000"/>
                <a:buFont typeface="Arial" pitchFamily="34" charset="0"/>
                <a:buChar char="■"/>
                <a:defRPr/>
              </a:pPr>
              <a:endParaRPr lang="en-US" sz="900" dirty="0" smtClean="0">
                <a:solidFill>
                  <a:srgbClr val="000000"/>
                </a:solidFill>
              </a:endParaRPr>
            </a:p>
          </p:txBody>
        </p:sp>
        <p:sp>
          <p:nvSpPr>
            <p:cNvPr id="38" name="Rectangle 15"/>
            <p:cNvSpPr>
              <a:spLocks noChangeArrowheads="1"/>
            </p:cNvSpPr>
            <p:nvPr/>
          </p:nvSpPr>
          <p:spPr bwMode="blackWhite">
            <a:xfrm>
              <a:off x="7223037"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Assess separation/carve-out benefits, identify additional benefit potential</a:t>
              </a:r>
            </a:p>
            <a:p>
              <a:pPr>
                <a:spcBef>
                  <a:spcPts val="200"/>
                </a:spcBef>
                <a:spcAft>
                  <a:spcPts val="200"/>
                </a:spcAft>
                <a:buClr>
                  <a:srgbClr val="97989A"/>
                </a:buClr>
                <a:buSzPct val="100000"/>
                <a:defRPr/>
              </a:pPr>
              <a:r>
                <a:rPr lang="en-US" sz="900" b="1" dirty="0" smtClean="0">
                  <a:cs typeface="Arial" pitchFamily="34" charset="0"/>
                </a:rPr>
                <a:t/>
              </a:r>
              <a:br>
                <a:rPr lang="en-US" sz="900" b="1" dirty="0" smtClean="0">
                  <a:cs typeface="Arial" pitchFamily="34" charset="0"/>
                </a:rPr>
              </a:br>
              <a:r>
                <a:rPr lang="en-US" sz="900" b="1" dirty="0" smtClean="0">
                  <a:cs typeface="Arial" pitchFamily="34" charset="0"/>
                </a:rPr>
                <a:t/>
              </a:r>
              <a:br>
                <a:rPr lang="en-US" sz="900" b="1" dirty="0" smtClean="0">
                  <a:cs typeface="Arial" pitchFamily="34" charset="0"/>
                </a:rPr>
              </a:br>
              <a:r>
                <a:rPr lang="en-US" sz="900" b="1" dirty="0" smtClean="0">
                  <a:cs typeface="Arial" pitchFamily="34" charset="0"/>
                </a:rPr>
                <a:t/>
              </a:r>
              <a:br>
                <a:rPr lang="en-US" sz="900" b="1" dirty="0" smtClean="0">
                  <a:cs typeface="Arial" pitchFamily="34" charset="0"/>
                </a:rPr>
              </a:br>
              <a:r>
                <a:rPr lang="en-US" sz="900" b="1" dirty="0" smtClean="0">
                  <a:cs typeface="Arial" pitchFamily="34" charset="0"/>
                </a:rPr>
                <a:t/>
              </a:r>
              <a:br>
                <a:rPr lang="en-US" sz="900" b="1" dirty="0" smtClean="0">
                  <a:cs typeface="Arial" pitchFamily="34" charset="0"/>
                </a:rPr>
              </a:br>
              <a:r>
                <a:rPr lang="en-US" sz="900" b="1" dirty="0" smtClean="0">
                  <a:cs typeface="Arial" pitchFamily="34" charset="0"/>
                </a:rPr>
                <a:t>Monitor:</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Realization of cost savings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Separation success monitoring/ review of KPI’s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Strategic workforce planning</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Derivation of lessons learned</a:t>
              </a:r>
            </a:p>
            <a:p>
              <a:pPr marL="114300" indent="-114300">
                <a:spcBef>
                  <a:spcPts val="200"/>
                </a:spcBef>
                <a:spcAft>
                  <a:spcPts val="200"/>
                </a:spcAft>
                <a:buClr>
                  <a:srgbClr val="97989A"/>
                </a:buClr>
                <a:buSzPct val="100000"/>
                <a:defRPr/>
              </a:pPr>
              <a:endParaRPr lang="en-US" sz="900" dirty="0" smtClean="0">
                <a:solidFill>
                  <a:srgbClr val="000000"/>
                </a:solidFill>
              </a:endParaRPr>
            </a:p>
          </p:txBody>
        </p:sp>
        <p:sp>
          <p:nvSpPr>
            <p:cNvPr id="48" name="Rectangle 69"/>
            <p:cNvSpPr/>
            <p:nvPr/>
          </p:nvSpPr>
          <p:spPr>
            <a:xfrm>
              <a:off x="7273305" y="1709032"/>
              <a:ext cx="1664214" cy="203521"/>
            </a:xfrm>
            <a:prstGeom prst="rect">
              <a:avLst/>
            </a:prstGeom>
            <a:noFill/>
          </p:spPr>
          <p:txBody>
            <a:bodyPr wrap="square">
              <a:spAutoFit/>
            </a:bodyPr>
            <a:lstStyle/>
            <a:p>
              <a:pPr fontAlgn="base">
                <a:spcBef>
                  <a:spcPct val="0"/>
                </a:spcBef>
                <a:spcAft>
                  <a:spcPct val="0"/>
                </a:spcAft>
                <a:defRPr/>
              </a:pPr>
              <a:r>
                <a:rPr lang="en-US" sz="1000" b="1" dirty="0" smtClean="0">
                  <a:solidFill>
                    <a:srgbClr val="000000"/>
                  </a:solidFill>
                </a:rPr>
                <a:t>Beyond the	...deal</a:t>
              </a:r>
            </a:p>
          </p:txBody>
        </p:sp>
        <p:sp>
          <p:nvSpPr>
            <p:cNvPr id="49" name="Pentagon 70"/>
            <p:cNvSpPr>
              <a:spLocks/>
            </p:cNvSpPr>
            <p:nvPr/>
          </p:nvSpPr>
          <p:spPr>
            <a:xfrm>
              <a:off x="893705" y="1636390"/>
              <a:ext cx="2196000" cy="396552"/>
            </a:xfrm>
            <a:prstGeom prst="homePlate">
              <a:avLst>
                <a:gd name="adj" fmla="val 33245"/>
              </a:avLst>
            </a:prstGeom>
            <a:solidFill>
              <a:schemeClr val="accent1"/>
            </a:solidFill>
            <a:ln w="6350">
              <a:solidFill>
                <a:schemeClr val="bg1"/>
              </a:solidFill>
              <a:round/>
              <a:headEnd/>
              <a:tailEnd/>
            </a:ln>
          </p:spPr>
          <p:txBody>
            <a:bodyPr lIns="144000" tIns="72000" rIns="72000" bIns="72000" anchor="ctr" anchorCtr="1"/>
            <a:lstStyle/>
            <a:p>
              <a:pPr algn="ctr">
                <a:lnSpc>
                  <a:spcPct val="90000"/>
                </a:lnSpc>
              </a:pPr>
              <a:r>
                <a:rPr lang="en-US" sz="900" b="1" dirty="0" smtClean="0">
                  <a:solidFill>
                    <a:schemeClr val="bg1"/>
                  </a:solidFill>
                </a:rPr>
                <a:t>Pre-Signing</a:t>
              </a:r>
              <a:endParaRPr lang="en-US" sz="900" b="1" dirty="0">
                <a:solidFill>
                  <a:schemeClr val="bg1"/>
                </a:solidFill>
              </a:endParaRPr>
            </a:p>
          </p:txBody>
        </p:sp>
        <p:sp>
          <p:nvSpPr>
            <p:cNvPr id="50" name="Chevron 71"/>
            <p:cNvSpPr>
              <a:spLocks/>
            </p:cNvSpPr>
            <p:nvPr/>
          </p:nvSpPr>
          <p:spPr>
            <a:xfrm>
              <a:off x="7197863" y="1636390"/>
              <a:ext cx="2196000" cy="396552"/>
            </a:xfrm>
            <a:prstGeom prst="chevron">
              <a:avLst>
                <a:gd name="adj" fmla="val 33318"/>
              </a:avLst>
            </a:prstGeom>
            <a:solidFill>
              <a:schemeClr val="accent1"/>
            </a:solidFill>
            <a:ln w="6350">
              <a:solidFill>
                <a:schemeClr val="bg1"/>
              </a:solidFill>
              <a:round/>
              <a:headEnd/>
              <a:tailEnd/>
            </a:ln>
          </p:spPr>
          <p:txBody>
            <a:bodyPr lIns="144000" tIns="72000" rIns="72000" bIns="72000" anchor="ctr" anchorCtr="1"/>
            <a:lstStyle/>
            <a:p>
              <a:pPr algn="ctr">
                <a:lnSpc>
                  <a:spcPct val="90000"/>
                </a:lnSpc>
                <a:defRPr/>
              </a:pPr>
              <a:endParaRPr lang="en-US" sz="900" b="1" dirty="0" smtClean="0">
                <a:solidFill>
                  <a:schemeClr val="bg1"/>
                </a:solidFill>
              </a:endParaRPr>
            </a:p>
          </p:txBody>
        </p:sp>
        <p:sp>
          <p:nvSpPr>
            <p:cNvPr id="51" name="Chevron 72"/>
            <p:cNvSpPr>
              <a:spLocks/>
            </p:cNvSpPr>
            <p:nvPr/>
          </p:nvSpPr>
          <p:spPr>
            <a:xfrm>
              <a:off x="5099422" y="1636390"/>
              <a:ext cx="2196000" cy="396552"/>
            </a:xfrm>
            <a:prstGeom prst="chevron">
              <a:avLst>
                <a:gd name="adj" fmla="val 33318"/>
              </a:avLst>
            </a:prstGeom>
            <a:solidFill>
              <a:schemeClr val="accent1"/>
            </a:solidFill>
            <a:ln w="6350">
              <a:solidFill>
                <a:schemeClr val="bg1"/>
              </a:solidFill>
              <a:round/>
              <a:headEnd/>
              <a:tailEnd/>
            </a:ln>
          </p:spPr>
          <p:txBody>
            <a:bodyPr lIns="144000" tIns="72000" rIns="72000" bIns="72000" anchor="ctr" anchorCtr="1"/>
            <a:lstStyle/>
            <a:p>
              <a:pPr algn="ctr">
                <a:lnSpc>
                  <a:spcPct val="90000"/>
                </a:lnSpc>
                <a:defRPr/>
              </a:pPr>
              <a:r>
                <a:rPr lang="en-US" sz="900" b="1" dirty="0" smtClean="0">
                  <a:solidFill>
                    <a:schemeClr val="bg1"/>
                  </a:solidFill>
                </a:rPr>
                <a:t>Post-Closing</a:t>
              </a:r>
              <a:br>
                <a:rPr lang="en-US" sz="900" b="1" dirty="0" smtClean="0">
                  <a:solidFill>
                    <a:schemeClr val="bg1"/>
                  </a:solidFill>
                </a:rPr>
              </a:br>
              <a:r>
                <a:rPr lang="en-US" sz="900" b="1" dirty="0" smtClean="0">
                  <a:solidFill>
                    <a:schemeClr val="bg1"/>
                  </a:solidFill>
                </a:rPr>
                <a:t>first 100-Days</a:t>
              </a:r>
            </a:p>
          </p:txBody>
        </p:sp>
        <p:sp>
          <p:nvSpPr>
            <p:cNvPr id="52" name="Freeform 6"/>
            <p:cNvSpPr>
              <a:spLocks/>
            </p:cNvSpPr>
            <p:nvPr/>
          </p:nvSpPr>
          <p:spPr bwMode="gray">
            <a:xfrm rot="5400000">
              <a:off x="8228194" y="1788348"/>
              <a:ext cx="382854" cy="91361"/>
            </a:xfrm>
            <a:custGeom>
              <a:avLst/>
              <a:gdLst/>
              <a:ahLst/>
              <a:cxnLst>
                <a:cxn ang="0">
                  <a:pos x="5262" y="1975"/>
                </a:cxn>
                <a:cxn ang="0">
                  <a:pos x="4603" y="1316"/>
                </a:cxn>
                <a:cxn ang="0">
                  <a:pos x="3947" y="1975"/>
                </a:cxn>
                <a:cxn ang="0">
                  <a:pos x="3288" y="1316"/>
                </a:cxn>
                <a:cxn ang="0">
                  <a:pos x="2631" y="1975"/>
                </a:cxn>
                <a:cxn ang="0">
                  <a:pos x="1972" y="1316"/>
                </a:cxn>
                <a:cxn ang="0">
                  <a:pos x="1315" y="1975"/>
                </a:cxn>
                <a:cxn ang="0">
                  <a:pos x="656" y="1316"/>
                </a:cxn>
                <a:cxn ang="0">
                  <a:pos x="0" y="1975"/>
                </a:cxn>
                <a:cxn ang="0">
                  <a:pos x="0" y="659"/>
                </a:cxn>
                <a:cxn ang="0">
                  <a:pos x="656" y="0"/>
                </a:cxn>
                <a:cxn ang="0">
                  <a:pos x="1315" y="659"/>
                </a:cxn>
                <a:cxn ang="0">
                  <a:pos x="1972" y="0"/>
                </a:cxn>
                <a:cxn ang="0">
                  <a:pos x="2631" y="659"/>
                </a:cxn>
                <a:cxn ang="0">
                  <a:pos x="3288" y="0"/>
                </a:cxn>
                <a:cxn ang="0">
                  <a:pos x="3947" y="659"/>
                </a:cxn>
                <a:cxn ang="0">
                  <a:pos x="4606" y="0"/>
                </a:cxn>
                <a:cxn ang="0">
                  <a:pos x="5262" y="659"/>
                </a:cxn>
                <a:cxn ang="0">
                  <a:pos x="5262" y="1975"/>
                </a:cxn>
              </a:cxnLst>
              <a:rect l="0" t="0" r="r" b="b"/>
              <a:pathLst>
                <a:path w="5262" h="1975">
                  <a:moveTo>
                    <a:pt x="5262" y="1975"/>
                  </a:moveTo>
                  <a:lnTo>
                    <a:pt x="4603" y="1316"/>
                  </a:lnTo>
                  <a:lnTo>
                    <a:pt x="3947" y="1975"/>
                  </a:lnTo>
                  <a:lnTo>
                    <a:pt x="3288" y="1316"/>
                  </a:lnTo>
                  <a:lnTo>
                    <a:pt x="2631" y="1975"/>
                  </a:lnTo>
                  <a:lnTo>
                    <a:pt x="1972" y="1316"/>
                  </a:lnTo>
                  <a:lnTo>
                    <a:pt x="1315" y="1975"/>
                  </a:lnTo>
                  <a:lnTo>
                    <a:pt x="656" y="1316"/>
                  </a:lnTo>
                  <a:lnTo>
                    <a:pt x="0" y="1975"/>
                  </a:lnTo>
                  <a:lnTo>
                    <a:pt x="0" y="659"/>
                  </a:lnTo>
                  <a:lnTo>
                    <a:pt x="656" y="0"/>
                  </a:lnTo>
                  <a:lnTo>
                    <a:pt x="1315" y="659"/>
                  </a:lnTo>
                  <a:lnTo>
                    <a:pt x="1972" y="0"/>
                  </a:lnTo>
                  <a:lnTo>
                    <a:pt x="2631" y="659"/>
                  </a:lnTo>
                  <a:lnTo>
                    <a:pt x="3288" y="0"/>
                  </a:lnTo>
                  <a:lnTo>
                    <a:pt x="3947" y="659"/>
                  </a:lnTo>
                  <a:lnTo>
                    <a:pt x="4606" y="0"/>
                  </a:lnTo>
                  <a:lnTo>
                    <a:pt x="5262" y="659"/>
                  </a:lnTo>
                  <a:lnTo>
                    <a:pt x="5262" y="1975"/>
                  </a:lnTo>
                  <a:close/>
                </a:path>
              </a:pathLst>
            </a:custGeom>
            <a:solidFill>
              <a:schemeClr val="bg1"/>
            </a:solid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sz="1200" dirty="0">
                <a:solidFill>
                  <a:srgbClr val="000000"/>
                </a:solidFill>
              </a:endParaRPr>
            </a:p>
          </p:txBody>
        </p:sp>
        <p:sp>
          <p:nvSpPr>
            <p:cNvPr id="53" name="Rectangle 74"/>
            <p:cNvSpPr/>
            <p:nvPr/>
          </p:nvSpPr>
          <p:spPr>
            <a:xfrm>
              <a:off x="7578778" y="1742616"/>
              <a:ext cx="1372346" cy="190801"/>
            </a:xfrm>
            <a:prstGeom prst="rect">
              <a:avLst/>
            </a:prstGeom>
            <a:noFill/>
          </p:spPr>
          <p:txBody>
            <a:bodyPr wrap="none" anchor="ctr">
              <a:spAutoFit/>
            </a:bodyPr>
            <a:lstStyle/>
            <a:p>
              <a:pPr fontAlgn="base">
                <a:spcBef>
                  <a:spcPct val="0"/>
                </a:spcBef>
                <a:spcAft>
                  <a:spcPct val="0"/>
                </a:spcAft>
                <a:defRPr/>
              </a:pPr>
              <a:r>
                <a:rPr lang="en-US" sz="900" b="1" dirty="0" smtClean="0">
                  <a:solidFill>
                    <a:schemeClr val="bg1"/>
                  </a:solidFill>
                </a:rPr>
                <a:t>Beyond the	...deal</a:t>
              </a:r>
            </a:p>
          </p:txBody>
        </p:sp>
        <p:sp>
          <p:nvSpPr>
            <p:cNvPr id="54" name="Chevron 75"/>
            <p:cNvSpPr>
              <a:spLocks/>
            </p:cNvSpPr>
            <p:nvPr/>
          </p:nvSpPr>
          <p:spPr>
            <a:xfrm>
              <a:off x="3000980" y="1636390"/>
              <a:ext cx="2196000" cy="396552"/>
            </a:xfrm>
            <a:prstGeom prst="chevron">
              <a:avLst>
                <a:gd name="adj" fmla="val 33318"/>
              </a:avLst>
            </a:prstGeom>
            <a:solidFill>
              <a:schemeClr val="accent1"/>
            </a:solidFill>
            <a:ln w="6350">
              <a:solidFill>
                <a:schemeClr val="bg1"/>
              </a:solidFill>
              <a:round/>
              <a:headEnd/>
              <a:tailEnd/>
            </a:ln>
          </p:spPr>
          <p:txBody>
            <a:bodyPr lIns="144000" tIns="72000" rIns="72000" bIns="72000" anchor="ctr" anchorCtr="1"/>
            <a:lstStyle/>
            <a:p>
              <a:pPr algn="ctr">
                <a:lnSpc>
                  <a:spcPct val="90000"/>
                </a:lnSpc>
                <a:defRPr/>
              </a:pPr>
              <a:r>
                <a:rPr lang="en-US" sz="900" b="1" dirty="0" smtClean="0">
                  <a:solidFill>
                    <a:schemeClr val="bg1"/>
                  </a:solidFill>
                </a:rPr>
                <a:t>Pre-Closing</a:t>
              </a:r>
              <a:endParaRPr lang="en-US" sz="900" b="1" dirty="0">
                <a:solidFill>
                  <a:schemeClr val="bg1"/>
                </a:solidFill>
              </a:endParaRPr>
            </a:p>
          </p:txBody>
        </p:sp>
        <p:sp>
          <p:nvSpPr>
            <p:cNvPr id="57" name="Text Box 10"/>
            <p:cNvSpPr txBox="1">
              <a:spLocks noChangeArrowheads="1"/>
            </p:cNvSpPr>
            <p:nvPr/>
          </p:nvSpPr>
          <p:spPr bwMode="blackWhite">
            <a:xfrm>
              <a:off x="4805364" y="2122795"/>
              <a:ext cx="849007" cy="89041"/>
            </a:xfrm>
            <a:prstGeom prst="rect">
              <a:avLst/>
            </a:prstGeom>
            <a:noFill/>
            <a:ln w="9525">
              <a:noFill/>
              <a:miter lim="800000"/>
              <a:headEnd/>
              <a:tailEnd/>
            </a:ln>
          </p:spPr>
          <p:txBody>
            <a:bodyPr wrap="none" lIns="63500" tIns="0" rIns="64800" bIns="0" anchor="ctr">
              <a:spAutoFit/>
            </a:bodyPr>
            <a:lstStyle/>
            <a:p>
              <a:pPr algn="ctr">
                <a:buSzPct val="90000"/>
                <a:defRPr/>
              </a:pPr>
              <a:r>
                <a:rPr lang="en-US" sz="700" b="1" dirty="0" smtClean="0">
                  <a:solidFill>
                    <a:srgbClr val="BC204B"/>
                  </a:solidFill>
                </a:rPr>
                <a:t>Completion/Day 1</a:t>
              </a:r>
              <a:endParaRPr lang="en-US" sz="700" b="1" dirty="0">
                <a:solidFill>
                  <a:srgbClr val="BC204B"/>
                </a:solidFill>
              </a:endParaRPr>
            </a:p>
          </p:txBody>
        </p:sp>
        <p:sp>
          <p:nvSpPr>
            <p:cNvPr id="58" name="Text Box 10"/>
            <p:cNvSpPr txBox="1">
              <a:spLocks noChangeArrowheads="1"/>
            </p:cNvSpPr>
            <p:nvPr/>
          </p:nvSpPr>
          <p:spPr bwMode="blackWhite">
            <a:xfrm>
              <a:off x="7091116" y="2122795"/>
              <a:ext cx="494884" cy="89041"/>
            </a:xfrm>
            <a:prstGeom prst="rect">
              <a:avLst/>
            </a:prstGeom>
            <a:noFill/>
            <a:ln w="9525">
              <a:noFill/>
              <a:miter lim="800000"/>
              <a:headEnd/>
              <a:tailEnd/>
            </a:ln>
          </p:spPr>
          <p:txBody>
            <a:bodyPr wrap="none" lIns="63500" tIns="0" rIns="64800" bIns="0" anchor="ctr">
              <a:spAutoFit/>
            </a:bodyPr>
            <a:lstStyle/>
            <a:p>
              <a:pPr algn="ctr">
                <a:buSzPct val="90000"/>
                <a:defRPr/>
              </a:pPr>
              <a:r>
                <a:rPr lang="en-US" sz="700" b="1" dirty="0" smtClean="0">
                  <a:solidFill>
                    <a:srgbClr val="BC204B"/>
                  </a:solidFill>
                </a:rPr>
                <a:t>100 Days</a:t>
              </a:r>
              <a:endParaRPr lang="en-US" sz="700" b="1" dirty="0">
                <a:solidFill>
                  <a:srgbClr val="BC204B"/>
                </a:solidFill>
              </a:endParaRPr>
            </a:p>
          </p:txBody>
        </p:sp>
        <p:sp>
          <p:nvSpPr>
            <p:cNvPr id="59" name="AutoShape 32"/>
            <p:cNvSpPr>
              <a:spLocks noChangeArrowheads="1"/>
            </p:cNvSpPr>
            <p:nvPr/>
          </p:nvSpPr>
          <p:spPr bwMode="blackWhite">
            <a:xfrm>
              <a:off x="3037854" y="1930075"/>
              <a:ext cx="170892" cy="154899"/>
            </a:xfrm>
            <a:prstGeom prst="triangle">
              <a:avLst>
                <a:gd name="adj" fmla="val 50000"/>
              </a:avLst>
            </a:prstGeom>
            <a:solidFill>
              <a:srgbClr val="BC204B"/>
            </a:solidFill>
            <a:ln w="19050">
              <a:noFill/>
              <a:miter lim="800000"/>
              <a:headEnd/>
              <a:tailEnd/>
            </a:ln>
          </p:spPr>
          <p:txBody>
            <a:bodyPr wrap="none" lIns="63500" tIns="0" rIns="64800" bIns="0" anchor="ctr"/>
            <a:lstStyle/>
            <a:p>
              <a:pPr eaLnBrk="0" hangingPunct="0">
                <a:spcBef>
                  <a:spcPct val="20000"/>
                </a:spcBef>
                <a:buSzPct val="120000"/>
                <a:buFontTx/>
                <a:buChar char="•"/>
                <a:defRPr/>
              </a:pPr>
              <a:endParaRPr lang="en-US" dirty="0">
                <a:solidFill>
                  <a:srgbClr val="C84E00"/>
                </a:solidFill>
              </a:endParaRPr>
            </a:p>
          </p:txBody>
        </p:sp>
        <p:sp>
          <p:nvSpPr>
            <p:cNvPr id="60" name="AutoShape 32"/>
            <p:cNvSpPr>
              <a:spLocks noChangeArrowheads="1"/>
            </p:cNvSpPr>
            <p:nvPr/>
          </p:nvSpPr>
          <p:spPr bwMode="blackWhite">
            <a:xfrm>
              <a:off x="5136722" y="1930075"/>
              <a:ext cx="170892" cy="154899"/>
            </a:xfrm>
            <a:prstGeom prst="triangle">
              <a:avLst>
                <a:gd name="adj" fmla="val 50000"/>
              </a:avLst>
            </a:prstGeom>
            <a:solidFill>
              <a:srgbClr val="BC204B"/>
            </a:solidFill>
            <a:ln w="19050">
              <a:noFill/>
              <a:miter lim="800000"/>
              <a:headEnd/>
              <a:tailEnd/>
            </a:ln>
          </p:spPr>
          <p:txBody>
            <a:bodyPr wrap="none" lIns="63500" tIns="0" rIns="64800" bIns="0" anchor="ctr"/>
            <a:lstStyle/>
            <a:p>
              <a:pPr eaLnBrk="0" hangingPunct="0">
                <a:spcBef>
                  <a:spcPct val="20000"/>
                </a:spcBef>
                <a:buSzPct val="120000"/>
                <a:buFontTx/>
                <a:buChar char="•"/>
                <a:defRPr/>
              </a:pPr>
              <a:endParaRPr lang="en-US" dirty="0">
                <a:solidFill>
                  <a:srgbClr val="C84E00"/>
                </a:solidFill>
              </a:endParaRPr>
            </a:p>
          </p:txBody>
        </p:sp>
        <p:sp>
          <p:nvSpPr>
            <p:cNvPr id="61" name="AutoShape 32"/>
            <p:cNvSpPr>
              <a:spLocks noChangeArrowheads="1"/>
            </p:cNvSpPr>
            <p:nvPr/>
          </p:nvSpPr>
          <p:spPr bwMode="blackWhite">
            <a:xfrm>
              <a:off x="7238816" y="1930075"/>
              <a:ext cx="170892" cy="154899"/>
            </a:xfrm>
            <a:prstGeom prst="triangle">
              <a:avLst>
                <a:gd name="adj" fmla="val 50000"/>
              </a:avLst>
            </a:prstGeom>
            <a:solidFill>
              <a:srgbClr val="BC204B"/>
            </a:solidFill>
            <a:ln w="19050">
              <a:noFill/>
              <a:miter lim="800000"/>
              <a:headEnd/>
              <a:tailEnd/>
            </a:ln>
          </p:spPr>
          <p:txBody>
            <a:bodyPr wrap="none" lIns="63500" tIns="0" rIns="64800" bIns="0" anchor="ctr"/>
            <a:lstStyle/>
            <a:p>
              <a:pPr eaLnBrk="0" hangingPunct="0">
                <a:spcBef>
                  <a:spcPct val="20000"/>
                </a:spcBef>
                <a:buSzPct val="120000"/>
                <a:buFontTx/>
                <a:buChar char="•"/>
                <a:defRPr/>
              </a:pPr>
              <a:endParaRPr lang="en-US" dirty="0">
                <a:solidFill>
                  <a:srgbClr val="C84E00"/>
                </a:solidFill>
              </a:endParaRPr>
            </a:p>
          </p:txBody>
        </p:sp>
        <p:sp>
          <p:nvSpPr>
            <p:cNvPr id="66" name="Text Box 10"/>
            <p:cNvSpPr txBox="1">
              <a:spLocks noChangeArrowheads="1"/>
            </p:cNvSpPr>
            <p:nvPr/>
          </p:nvSpPr>
          <p:spPr bwMode="blackWhite">
            <a:xfrm>
              <a:off x="2885171" y="2122062"/>
              <a:ext cx="438161" cy="89041"/>
            </a:xfrm>
            <a:prstGeom prst="rect">
              <a:avLst/>
            </a:prstGeom>
            <a:solidFill>
              <a:schemeClr val="bg1"/>
            </a:solidFill>
            <a:ln w="9525">
              <a:noFill/>
              <a:miter lim="800000"/>
              <a:headEnd/>
              <a:tailEnd/>
            </a:ln>
          </p:spPr>
          <p:txBody>
            <a:bodyPr wrap="none" lIns="63500" tIns="0" rIns="64800" bIns="0" anchor="ctr">
              <a:spAutoFit/>
            </a:bodyPr>
            <a:lstStyle/>
            <a:p>
              <a:pPr algn="ctr">
                <a:buSzPct val="90000"/>
                <a:defRPr/>
              </a:pPr>
              <a:r>
                <a:rPr lang="en-US" sz="700" b="1" dirty="0" smtClean="0">
                  <a:solidFill>
                    <a:srgbClr val="BC204B"/>
                  </a:solidFill>
                </a:rPr>
                <a:t>Signing</a:t>
              </a:r>
              <a:endParaRPr lang="en-US" sz="700" b="1" dirty="0">
                <a:solidFill>
                  <a:srgbClr val="BC204B"/>
                </a:solidFill>
              </a:endParaRPr>
            </a:p>
          </p:txBody>
        </p:sp>
      </p:grpSp>
    </p:spTree>
    <p:extLst>
      <p:ext uri="{BB962C8B-B14F-4D97-AF65-F5344CB8AC3E}">
        <p14:creationId xmlns:p14="http://schemas.microsoft.com/office/powerpoint/2010/main" val="31805645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ihandform 4"/>
          <p:cNvSpPr/>
          <p:nvPr/>
        </p:nvSpPr>
        <p:spPr>
          <a:xfrm>
            <a:off x="844062" y="2162908"/>
            <a:ext cx="8581292" cy="3859823"/>
          </a:xfrm>
          <a:custGeom>
            <a:avLst/>
            <a:gdLst>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26376 w 8581292"/>
              <a:gd name="connsiteY4" fmla="*/ 3859823 h 3859823"/>
              <a:gd name="connsiteX5" fmla="*/ 0 w 8581292"/>
              <a:gd name="connsiteY5" fmla="*/ 0 h 3859823"/>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8791 w 8581292"/>
              <a:gd name="connsiteY4" fmla="*/ 3851030 h 3859823"/>
              <a:gd name="connsiteX5" fmla="*/ 0 w 8581292"/>
              <a:gd name="connsiteY5" fmla="*/ 0 h 385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81292" h="3859823">
                <a:moveTo>
                  <a:pt x="0" y="0"/>
                </a:moveTo>
                <a:lnTo>
                  <a:pt x="3587261" y="8792"/>
                </a:lnTo>
                <a:lnTo>
                  <a:pt x="8572500" y="395654"/>
                </a:lnTo>
                <a:cubicBezTo>
                  <a:pt x="8575431" y="1550377"/>
                  <a:pt x="8578361" y="2705100"/>
                  <a:pt x="8581292" y="3859823"/>
                </a:cubicBezTo>
                <a:lnTo>
                  <a:pt x="8791" y="3851030"/>
                </a:lnTo>
                <a:cubicBezTo>
                  <a:pt x="5860" y="2564422"/>
                  <a:pt x="20515" y="1286608"/>
                  <a:pt x="0" y="0"/>
                </a:cubicBezTo>
                <a:close/>
              </a:path>
            </a:pathLst>
          </a:custGeom>
          <a:solidFill>
            <a:srgbClr val="D9D9D9"/>
          </a:solidFill>
          <a:ln w="1905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4" name="Titel 3"/>
          <p:cNvSpPr>
            <a:spLocks noGrp="1"/>
          </p:cNvSpPr>
          <p:nvPr>
            <p:ph type="title"/>
          </p:nvPr>
        </p:nvSpPr>
        <p:spPr/>
        <p:txBody>
          <a:bodyPr/>
          <a:lstStyle/>
          <a:p>
            <a:r>
              <a:rPr lang="en-US" dirty="0" smtClean="0"/>
              <a:t>Overview (6/10) – Stakeholder management approach </a:t>
            </a:r>
            <a:endParaRPr lang="en-US" dirty="0"/>
          </a:p>
        </p:txBody>
      </p:sp>
      <p:sp>
        <p:nvSpPr>
          <p:cNvPr id="32" name="Rechteck 18"/>
          <p:cNvSpPr/>
          <p:nvPr/>
        </p:nvSpPr>
        <p:spPr>
          <a:xfrm>
            <a:off x="845035" y="1428407"/>
            <a:ext cx="8572015" cy="26961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Details on Methodology/Approach</a:t>
            </a:r>
            <a:endParaRPr lang="en-US" sz="900" b="1" dirty="0"/>
          </a:p>
        </p:txBody>
      </p:sp>
      <p:sp>
        <p:nvSpPr>
          <p:cNvPr id="35" name="Pentagon 37"/>
          <p:cNvSpPr/>
          <p:nvPr/>
        </p:nvSpPr>
        <p:spPr>
          <a:xfrm>
            <a:off x="912660" y="2588578"/>
            <a:ext cx="2674468"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36" name="Chevron 38"/>
          <p:cNvSpPr/>
          <p:nvPr/>
        </p:nvSpPr>
        <p:spPr>
          <a:xfrm>
            <a:off x="3789971"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 (pre-closing)</a:t>
            </a:r>
            <a:endParaRPr lang="en-US" sz="900" b="1" dirty="0">
              <a:solidFill>
                <a:schemeClr val="bg1"/>
              </a:solidFill>
            </a:endParaRPr>
          </a:p>
        </p:txBody>
      </p:sp>
      <p:sp>
        <p:nvSpPr>
          <p:cNvPr id="37" name="Chevron 41"/>
          <p:cNvSpPr/>
          <p:nvPr/>
        </p:nvSpPr>
        <p:spPr>
          <a:xfrm>
            <a:off x="6666437"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 </a:t>
            </a:r>
            <a:br>
              <a:rPr lang="en-US" sz="900" b="1" dirty="0" smtClean="0">
                <a:solidFill>
                  <a:schemeClr val="bg1"/>
                </a:solidFill>
              </a:rPr>
            </a:br>
            <a:r>
              <a:rPr lang="en-US" sz="900" b="1" dirty="0" smtClean="0">
                <a:solidFill>
                  <a:schemeClr val="bg1"/>
                </a:solidFill>
              </a:rPr>
              <a:t>(pre-closing)</a:t>
            </a:r>
            <a:endParaRPr lang="en-US" sz="900" b="1" dirty="0">
              <a:solidFill>
                <a:schemeClr val="bg1"/>
              </a:solidFill>
            </a:endParaRPr>
          </a:p>
        </p:txBody>
      </p:sp>
      <p:sp>
        <p:nvSpPr>
          <p:cNvPr id="38" name="Text Placeholder 7"/>
          <p:cNvSpPr txBox="1">
            <a:spLocks/>
          </p:cNvSpPr>
          <p:nvPr/>
        </p:nvSpPr>
        <p:spPr>
          <a:xfrm>
            <a:off x="912660" y="2975992"/>
            <a:ext cx="2675314"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Analyze stakeholders for importance and attitude to the deal</a:t>
            </a:r>
          </a:p>
          <a:p>
            <a:pPr marL="216000" lvl="2" indent="-216000">
              <a:spcAft>
                <a:spcPts val="500"/>
              </a:spcAft>
              <a:buClr>
                <a:schemeClr val="tx2"/>
              </a:buClr>
              <a:buFont typeface="Arial" panose="020B0604020202020204" pitchFamily="34" charset="0"/>
              <a:buChar char="—"/>
              <a:defRPr/>
            </a:pPr>
            <a:r>
              <a:rPr lang="en-US" sz="900" dirty="0" smtClean="0"/>
              <a:t>Identify critical stakeholders and set up corresponding measures for positive influencing</a:t>
            </a:r>
          </a:p>
          <a:p>
            <a:pPr marL="216000" lvl="2" indent="-216000">
              <a:spcAft>
                <a:spcPts val="500"/>
              </a:spcAft>
              <a:buClr>
                <a:schemeClr val="tx2"/>
              </a:buClr>
              <a:buFont typeface="Arial" panose="020B0604020202020204" pitchFamily="34" charset="0"/>
              <a:buChar char="—"/>
              <a:defRPr/>
            </a:pPr>
            <a:r>
              <a:rPr lang="en-US" sz="900" dirty="0" smtClean="0"/>
              <a:t>Proactively involve positively minded  stakeholders</a:t>
            </a:r>
          </a:p>
          <a:p>
            <a:pPr marL="179388" lvl="1" indent="-179388">
              <a:spcAft>
                <a:spcPts val="500"/>
              </a:spcAft>
              <a:buClr>
                <a:srgbClr val="97989A"/>
              </a:buClr>
              <a:buFont typeface="Symbol" pitchFamily="18" charset="2"/>
              <a:buChar char="-"/>
              <a:defRPr/>
            </a:pPr>
            <a:endParaRPr lang="en-US" sz="900" dirty="0" smtClean="0">
              <a:cs typeface="Arial" pitchFamily="34" charset="0"/>
            </a:endParaRPr>
          </a:p>
        </p:txBody>
      </p:sp>
      <p:sp>
        <p:nvSpPr>
          <p:cNvPr id="39" name="Text Placeholder 7"/>
          <p:cNvSpPr txBox="1">
            <a:spLocks/>
          </p:cNvSpPr>
          <p:nvPr/>
        </p:nvSpPr>
        <p:spPr>
          <a:xfrm>
            <a:off x="3789971"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Set up stakeholder management program (from individual to group measures)</a:t>
            </a:r>
          </a:p>
          <a:p>
            <a:pPr marL="216000" lvl="2" indent="-216000">
              <a:spcAft>
                <a:spcPts val="500"/>
              </a:spcAft>
              <a:buClr>
                <a:schemeClr val="tx2"/>
              </a:buClr>
              <a:buFont typeface="Arial" panose="020B0604020202020204" pitchFamily="34" charset="0"/>
              <a:buChar char="—"/>
              <a:defRPr/>
            </a:pPr>
            <a:r>
              <a:rPr lang="en-US" sz="900" dirty="0" smtClean="0"/>
              <a:t>Detail and plan stakeholder management measures</a:t>
            </a:r>
          </a:p>
          <a:p>
            <a:pPr marL="216000" lvl="2" indent="-216000">
              <a:spcAft>
                <a:spcPts val="500"/>
              </a:spcAft>
              <a:buClr>
                <a:schemeClr val="tx2"/>
              </a:buClr>
              <a:buFont typeface="Arial" panose="020B0604020202020204" pitchFamily="34" charset="0"/>
              <a:buChar char="—"/>
              <a:defRPr/>
            </a:pPr>
            <a:r>
              <a:rPr lang="en-US" sz="900" dirty="0" smtClean="0"/>
              <a:t>Permanent accompanying stakeholder management in a coaching function along with project management</a:t>
            </a:r>
          </a:p>
          <a:p>
            <a:pPr marL="179388" lvl="1" indent="-179388">
              <a:spcAft>
                <a:spcPts val="500"/>
              </a:spcAft>
              <a:buClr>
                <a:srgbClr val="97989A"/>
              </a:buClr>
              <a:buFont typeface="Arial" pitchFamily="34" charset="0"/>
              <a:buChar char="■"/>
              <a:defRPr/>
            </a:pPr>
            <a:endParaRPr lang="en-US" sz="900" dirty="0" smtClean="0">
              <a:cs typeface="Arial" pitchFamily="34" charset="0"/>
            </a:endParaRPr>
          </a:p>
        </p:txBody>
      </p:sp>
      <p:sp>
        <p:nvSpPr>
          <p:cNvPr id="40" name="Text Placeholder 7"/>
          <p:cNvSpPr txBox="1">
            <a:spLocks/>
          </p:cNvSpPr>
          <p:nvPr/>
        </p:nvSpPr>
        <p:spPr>
          <a:xfrm>
            <a:off x="6666437"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Implementation of stakeholder management measures</a:t>
            </a:r>
          </a:p>
          <a:p>
            <a:pPr marL="216000" lvl="2" indent="-216000">
              <a:spcAft>
                <a:spcPts val="500"/>
              </a:spcAft>
              <a:buClr>
                <a:schemeClr val="tx2"/>
              </a:buClr>
              <a:buFont typeface="Arial" panose="020B0604020202020204" pitchFamily="34" charset="0"/>
              <a:buChar char="—"/>
              <a:defRPr/>
            </a:pPr>
            <a:r>
              <a:rPr lang="en-US" sz="900" dirty="0" smtClean="0"/>
              <a:t>Update of the stakeholder analysis</a:t>
            </a:r>
          </a:p>
          <a:p>
            <a:pPr marL="179388" lvl="1" indent="-179388">
              <a:spcAft>
                <a:spcPts val="500"/>
              </a:spcAft>
              <a:buClr>
                <a:srgbClr val="97989A"/>
              </a:buClr>
              <a:buFont typeface="Arial" pitchFamily="34" charset="0"/>
              <a:buChar char="■"/>
              <a:defRPr/>
            </a:pPr>
            <a:endParaRPr lang="en-US" sz="900" dirty="0" smtClean="0">
              <a:cs typeface="Arial" pitchFamily="34" charset="0"/>
            </a:endParaRPr>
          </a:p>
        </p:txBody>
      </p:sp>
      <p:sp>
        <p:nvSpPr>
          <p:cNvPr id="41" name="Ellipse 61"/>
          <p:cNvSpPr>
            <a:spLocks noChangeAspect="1"/>
          </p:cNvSpPr>
          <p:nvPr/>
        </p:nvSpPr>
        <p:spPr>
          <a:xfrm>
            <a:off x="1001799"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42" name="Ellipse 61"/>
          <p:cNvSpPr>
            <a:spLocks noChangeAspect="1"/>
          </p:cNvSpPr>
          <p:nvPr/>
        </p:nvSpPr>
        <p:spPr>
          <a:xfrm>
            <a:off x="4081655" y="2678894"/>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43" name="Ellipse 61"/>
          <p:cNvSpPr>
            <a:spLocks noChangeAspect="1"/>
          </p:cNvSpPr>
          <p:nvPr/>
        </p:nvSpPr>
        <p:spPr>
          <a:xfrm>
            <a:off x="6977867"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44" name="Pentagon 47"/>
          <p:cNvSpPr/>
          <p:nvPr/>
        </p:nvSpPr>
        <p:spPr>
          <a:xfrm>
            <a:off x="844082" y="1800494"/>
            <a:ext cx="1337235"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45" name="Chevron 48"/>
          <p:cNvSpPr/>
          <p:nvPr/>
        </p:nvSpPr>
        <p:spPr>
          <a:xfrm>
            <a:off x="2043062"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a:t>
            </a:r>
            <a:endParaRPr lang="en-US" sz="900" b="1" dirty="0">
              <a:solidFill>
                <a:schemeClr val="bg1"/>
              </a:solidFill>
            </a:endParaRPr>
          </a:p>
        </p:txBody>
      </p:sp>
      <p:sp>
        <p:nvSpPr>
          <p:cNvPr id="46" name="Chevron 51"/>
          <p:cNvSpPr>
            <a:spLocks/>
          </p:cNvSpPr>
          <p:nvPr/>
        </p:nvSpPr>
        <p:spPr>
          <a:xfrm>
            <a:off x="3242041"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a:t>
            </a:r>
            <a:endParaRPr lang="en-US" sz="900" b="1" dirty="0">
              <a:solidFill>
                <a:schemeClr val="bg1"/>
              </a:solidFill>
            </a:endParaRPr>
          </a:p>
        </p:txBody>
      </p:sp>
      <p:sp>
        <p:nvSpPr>
          <p:cNvPr id="48" name="Chevron 83"/>
          <p:cNvSpPr>
            <a:spLocks/>
          </p:cNvSpPr>
          <p:nvPr/>
        </p:nvSpPr>
        <p:spPr>
          <a:xfrm>
            <a:off x="4441019" y="1800494"/>
            <a:ext cx="4906013" cy="328322"/>
          </a:xfrm>
          <a:prstGeom prst="chevron">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Further integration/Separation/JV approach</a:t>
            </a:r>
            <a:endParaRPr lang="en-US" sz="900" dirty="0">
              <a:solidFill>
                <a:schemeClr val="bg1"/>
              </a:solidFill>
            </a:endParaRPr>
          </a:p>
        </p:txBody>
      </p:sp>
      <p:sp>
        <p:nvSpPr>
          <p:cNvPr id="49" name="Ellipse 61"/>
          <p:cNvSpPr>
            <a:spLocks noChangeAspect="1"/>
          </p:cNvSpPr>
          <p:nvPr/>
        </p:nvSpPr>
        <p:spPr>
          <a:xfrm>
            <a:off x="791871"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50" name="Ellipse 61"/>
          <p:cNvSpPr>
            <a:spLocks noChangeAspect="1"/>
          </p:cNvSpPr>
          <p:nvPr/>
        </p:nvSpPr>
        <p:spPr>
          <a:xfrm>
            <a:off x="203776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51" name="Ellipse 61"/>
          <p:cNvSpPr>
            <a:spLocks noChangeAspect="1"/>
          </p:cNvSpPr>
          <p:nvPr/>
        </p:nvSpPr>
        <p:spPr>
          <a:xfrm>
            <a:off x="322445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55" name="Rectangle 35"/>
          <p:cNvSpPr/>
          <p:nvPr/>
        </p:nvSpPr>
        <p:spPr>
          <a:xfrm rot="16200000">
            <a:off x="-1083743" y="4114375"/>
            <a:ext cx="3495127" cy="3253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Process steps</a:t>
            </a:r>
            <a:endParaRPr lang="en-US" sz="900" b="1" dirty="0"/>
          </a:p>
        </p:txBody>
      </p:sp>
      <p:sp>
        <p:nvSpPr>
          <p:cNvPr id="2" name="Textplatzhalter 1"/>
          <p:cNvSpPr>
            <a:spLocks noGrp="1"/>
          </p:cNvSpPr>
          <p:nvPr>
            <p:ph type="body" sz="quarter" idx="11"/>
          </p:nvPr>
        </p:nvSpPr>
        <p:spPr/>
        <p:txBody>
          <a:bodyPr/>
          <a:lstStyle/>
          <a:p>
            <a:r>
              <a:rPr lang="en-US" dirty="0"/>
              <a:t>People, Culture and </a:t>
            </a:r>
            <a:r>
              <a:rPr lang="en-US" dirty="0" smtClean="0"/>
              <a:t>Communication</a:t>
            </a:r>
            <a:endParaRPr lang="en-US" dirty="0"/>
          </a:p>
        </p:txBody>
      </p:sp>
    </p:spTree>
    <p:extLst>
      <p:ext uri="{BB962C8B-B14F-4D97-AF65-F5344CB8AC3E}">
        <p14:creationId xmlns:p14="http://schemas.microsoft.com/office/powerpoint/2010/main" val="24948524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ihandform 4"/>
          <p:cNvSpPr/>
          <p:nvPr/>
        </p:nvSpPr>
        <p:spPr>
          <a:xfrm>
            <a:off x="844062" y="2162908"/>
            <a:ext cx="8581292" cy="3859823"/>
          </a:xfrm>
          <a:custGeom>
            <a:avLst/>
            <a:gdLst>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26376 w 8581292"/>
              <a:gd name="connsiteY4" fmla="*/ 3859823 h 3859823"/>
              <a:gd name="connsiteX5" fmla="*/ 0 w 8581292"/>
              <a:gd name="connsiteY5" fmla="*/ 0 h 3859823"/>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8791 w 8581292"/>
              <a:gd name="connsiteY4" fmla="*/ 3851030 h 3859823"/>
              <a:gd name="connsiteX5" fmla="*/ 0 w 8581292"/>
              <a:gd name="connsiteY5" fmla="*/ 0 h 385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81292" h="3859823">
                <a:moveTo>
                  <a:pt x="0" y="0"/>
                </a:moveTo>
                <a:lnTo>
                  <a:pt x="3587261" y="8792"/>
                </a:lnTo>
                <a:lnTo>
                  <a:pt x="8572500" y="395654"/>
                </a:lnTo>
                <a:cubicBezTo>
                  <a:pt x="8575431" y="1550377"/>
                  <a:pt x="8578361" y="2705100"/>
                  <a:pt x="8581292" y="3859823"/>
                </a:cubicBezTo>
                <a:lnTo>
                  <a:pt x="8791" y="3851030"/>
                </a:lnTo>
                <a:cubicBezTo>
                  <a:pt x="5860" y="2564422"/>
                  <a:pt x="20515" y="1286608"/>
                  <a:pt x="0" y="0"/>
                </a:cubicBezTo>
                <a:close/>
              </a:path>
            </a:pathLst>
          </a:custGeom>
          <a:solidFill>
            <a:srgbClr val="D9D9D9"/>
          </a:solidFill>
          <a:ln w="1905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4" name="Titel 3"/>
          <p:cNvSpPr>
            <a:spLocks noGrp="1"/>
          </p:cNvSpPr>
          <p:nvPr>
            <p:ph type="title"/>
          </p:nvPr>
        </p:nvSpPr>
        <p:spPr/>
        <p:txBody>
          <a:bodyPr/>
          <a:lstStyle/>
          <a:p>
            <a:r>
              <a:rPr lang="en-US" dirty="0" smtClean="0"/>
              <a:t>Overview (7/10) – Communication approach </a:t>
            </a:r>
            <a:endParaRPr lang="en-US" dirty="0"/>
          </a:p>
        </p:txBody>
      </p:sp>
      <p:sp>
        <p:nvSpPr>
          <p:cNvPr id="32" name="Rechteck 18"/>
          <p:cNvSpPr/>
          <p:nvPr/>
        </p:nvSpPr>
        <p:spPr>
          <a:xfrm>
            <a:off x="845035" y="1428407"/>
            <a:ext cx="8572015" cy="26961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Details on Methodology/Approach</a:t>
            </a:r>
            <a:endParaRPr lang="en-US" sz="900" b="1" dirty="0"/>
          </a:p>
        </p:txBody>
      </p:sp>
      <p:sp>
        <p:nvSpPr>
          <p:cNvPr id="35" name="Pentagon 37"/>
          <p:cNvSpPr/>
          <p:nvPr/>
        </p:nvSpPr>
        <p:spPr>
          <a:xfrm>
            <a:off x="912660" y="2588578"/>
            <a:ext cx="2674468"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36" name="Chevron 38"/>
          <p:cNvSpPr/>
          <p:nvPr/>
        </p:nvSpPr>
        <p:spPr>
          <a:xfrm>
            <a:off x="3789971"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 (pre-closing)</a:t>
            </a:r>
            <a:endParaRPr lang="en-US" sz="900" b="1" dirty="0">
              <a:solidFill>
                <a:schemeClr val="bg1"/>
              </a:solidFill>
            </a:endParaRPr>
          </a:p>
        </p:txBody>
      </p:sp>
      <p:sp>
        <p:nvSpPr>
          <p:cNvPr id="37" name="Chevron 41"/>
          <p:cNvSpPr/>
          <p:nvPr/>
        </p:nvSpPr>
        <p:spPr>
          <a:xfrm>
            <a:off x="6666437"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 </a:t>
            </a:r>
            <a:br>
              <a:rPr lang="en-US" sz="900" b="1" dirty="0" smtClean="0">
                <a:solidFill>
                  <a:schemeClr val="bg1"/>
                </a:solidFill>
              </a:rPr>
            </a:br>
            <a:r>
              <a:rPr lang="en-US" sz="900" b="1" dirty="0" smtClean="0">
                <a:solidFill>
                  <a:schemeClr val="bg1"/>
                </a:solidFill>
              </a:rPr>
              <a:t>(pre-closing)</a:t>
            </a:r>
            <a:endParaRPr lang="en-US" sz="900" b="1" dirty="0">
              <a:solidFill>
                <a:schemeClr val="bg1"/>
              </a:solidFill>
            </a:endParaRPr>
          </a:p>
        </p:txBody>
      </p:sp>
      <p:sp>
        <p:nvSpPr>
          <p:cNvPr id="38" name="Text Placeholder 7"/>
          <p:cNvSpPr txBox="1">
            <a:spLocks/>
          </p:cNvSpPr>
          <p:nvPr/>
        </p:nvSpPr>
        <p:spPr>
          <a:xfrm>
            <a:off x="912660" y="2975992"/>
            <a:ext cx="2675314"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Understand the communication needs from the project for internal and external communication</a:t>
            </a:r>
          </a:p>
          <a:p>
            <a:pPr marL="216000" lvl="2" indent="-216000">
              <a:spcAft>
                <a:spcPts val="500"/>
              </a:spcAft>
              <a:buClr>
                <a:schemeClr val="tx2"/>
              </a:buClr>
              <a:buFont typeface="Arial" panose="020B0604020202020204" pitchFamily="34" charset="0"/>
              <a:buChar char="—"/>
              <a:defRPr/>
            </a:pPr>
            <a:r>
              <a:rPr lang="en-US" sz="900" dirty="0" smtClean="0"/>
              <a:t>Determine customers’ communication forms and formats</a:t>
            </a:r>
          </a:p>
          <a:p>
            <a:pPr marL="179388" lvl="1" indent="-179388">
              <a:spcAft>
                <a:spcPts val="500"/>
              </a:spcAft>
              <a:buClr>
                <a:srgbClr val="97989A"/>
              </a:buClr>
              <a:buFont typeface="Symbol" pitchFamily="18" charset="2"/>
              <a:buChar char="-"/>
              <a:defRPr/>
            </a:pPr>
            <a:endParaRPr lang="en-US" sz="900" dirty="0" smtClean="0">
              <a:cs typeface="Arial" pitchFamily="34" charset="0"/>
            </a:endParaRPr>
          </a:p>
        </p:txBody>
      </p:sp>
      <p:sp>
        <p:nvSpPr>
          <p:cNvPr id="39" name="Text Placeholder 7"/>
          <p:cNvSpPr txBox="1">
            <a:spLocks/>
          </p:cNvSpPr>
          <p:nvPr/>
        </p:nvSpPr>
        <p:spPr>
          <a:xfrm>
            <a:off x="3789971"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Set up communication strategy with communication responsibilities, communication channels, communication cascade and approval processes for communication content</a:t>
            </a:r>
          </a:p>
          <a:p>
            <a:pPr marL="216000" lvl="2" indent="-216000">
              <a:spcAft>
                <a:spcPts val="500"/>
              </a:spcAft>
              <a:buClr>
                <a:schemeClr val="tx2"/>
              </a:buClr>
              <a:buFont typeface="Arial" panose="020B0604020202020204" pitchFamily="34" charset="0"/>
              <a:buChar char="—"/>
              <a:defRPr/>
            </a:pPr>
            <a:r>
              <a:rPr lang="en-US" sz="900" dirty="0" smtClean="0"/>
              <a:t>Define the corresponding key milestones from the project plan for internal and external communication according to the communication plan </a:t>
            </a:r>
          </a:p>
          <a:p>
            <a:pPr marL="179388" lvl="1" indent="-179388">
              <a:spcAft>
                <a:spcPts val="500"/>
              </a:spcAft>
              <a:buClr>
                <a:srgbClr val="97989A"/>
              </a:buClr>
              <a:buFont typeface="Arial" pitchFamily="34" charset="0"/>
              <a:buChar char="■"/>
              <a:defRPr/>
            </a:pPr>
            <a:endParaRPr lang="en-US" sz="900" dirty="0" smtClean="0">
              <a:cs typeface="Arial" pitchFamily="34" charset="0"/>
            </a:endParaRPr>
          </a:p>
        </p:txBody>
      </p:sp>
      <p:sp>
        <p:nvSpPr>
          <p:cNvPr id="40" name="Text Placeholder 7"/>
          <p:cNvSpPr txBox="1">
            <a:spLocks/>
          </p:cNvSpPr>
          <p:nvPr/>
        </p:nvSpPr>
        <p:spPr>
          <a:xfrm>
            <a:off x="6666437"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Define and coordinate key messages</a:t>
            </a:r>
          </a:p>
          <a:p>
            <a:pPr marL="216000" lvl="2" indent="-216000">
              <a:spcAft>
                <a:spcPts val="500"/>
              </a:spcAft>
              <a:buClr>
                <a:schemeClr val="tx2"/>
              </a:buClr>
              <a:buFont typeface="Arial" panose="020B0604020202020204" pitchFamily="34" charset="0"/>
              <a:buChar char="—"/>
              <a:defRPr/>
            </a:pPr>
            <a:r>
              <a:rPr lang="en-US" sz="900" dirty="0" smtClean="0"/>
              <a:t>Design, set up and roll out communication measures for internal and external communication (e.g. communication package, newsletter, road show, day-1 event, management meeting, customer letter)</a:t>
            </a:r>
          </a:p>
          <a:p>
            <a:pPr marL="179388" lvl="1" indent="-179388">
              <a:spcAft>
                <a:spcPts val="500"/>
              </a:spcAft>
              <a:buClr>
                <a:srgbClr val="97989A"/>
              </a:buClr>
              <a:buFont typeface="Arial" pitchFamily="34" charset="0"/>
              <a:buChar char="■"/>
              <a:defRPr/>
            </a:pPr>
            <a:endParaRPr lang="en-US" sz="900" dirty="0" smtClean="0">
              <a:cs typeface="Arial" pitchFamily="34" charset="0"/>
            </a:endParaRPr>
          </a:p>
        </p:txBody>
      </p:sp>
      <p:sp>
        <p:nvSpPr>
          <p:cNvPr id="41" name="Ellipse 61"/>
          <p:cNvSpPr>
            <a:spLocks noChangeAspect="1"/>
          </p:cNvSpPr>
          <p:nvPr/>
        </p:nvSpPr>
        <p:spPr>
          <a:xfrm>
            <a:off x="1001799"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42" name="Ellipse 61"/>
          <p:cNvSpPr>
            <a:spLocks noChangeAspect="1"/>
          </p:cNvSpPr>
          <p:nvPr/>
        </p:nvSpPr>
        <p:spPr>
          <a:xfrm>
            <a:off x="4081655" y="2678894"/>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43" name="Ellipse 61"/>
          <p:cNvSpPr>
            <a:spLocks noChangeAspect="1"/>
          </p:cNvSpPr>
          <p:nvPr/>
        </p:nvSpPr>
        <p:spPr>
          <a:xfrm>
            <a:off x="6977867"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44" name="Pentagon 47"/>
          <p:cNvSpPr/>
          <p:nvPr/>
        </p:nvSpPr>
        <p:spPr>
          <a:xfrm>
            <a:off x="844082" y="1800494"/>
            <a:ext cx="1337235"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Initial basis understanding</a:t>
            </a:r>
            <a:endParaRPr lang="en-US" sz="900" b="1" dirty="0">
              <a:solidFill>
                <a:schemeClr val="bg1"/>
              </a:solidFill>
            </a:endParaRPr>
          </a:p>
        </p:txBody>
      </p:sp>
      <p:sp>
        <p:nvSpPr>
          <p:cNvPr id="45" name="Chevron 48"/>
          <p:cNvSpPr/>
          <p:nvPr/>
        </p:nvSpPr>
        <p:spPr>
          <a:xfrm>
            <a:off x="2043062"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…development</a:t>
            </a:r>
            <a:endParaRPr lang="en-US" sz="900" b="1" dirty="0">
              <a:solidFill>
                <a:schemeClr val="bg1"/>
              </a:solidFill>
            </a:endParaRPr>
          </a:p>
        </p:txBody>
      </p:sp>
      <p:sp>
        <p:nvSpPr>
          <p:cNvPr id="46" name="Chevron 51"/>
          <p:cNvSpPr>
            <a:spLocks/>
          </p:cNvSpPr>
          <p:nvPr/>
        </p:nvSpPr>
        <p:spPr>
          <a:xfrm>
            <a:off x="3242041"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a:t>
            </a:r>
            <a:endParaRPr lang="en-US" sz="900" b="1" dirty="0">
              <a:solidFill>
                <a:schemeClr val="bg1"/>
              </a:solidFill>
            </a:endParaRPr>
          </a:p>
        </p:txBody>
      </p:sp>
      <p:sp>
        <p:nvSpPr>
          <p:cNvPr id="48" name="Chevron 83"/>
          <p:cNvSpPr>
            <a:spLocks/>
          </p:cNvSpPr>
          <p:nvPr/>
        </p:nvSpPr>
        <p:spPr>
          <a:xfrm>
            <a:off x="4441019" y="1800494"/>
            <a:ext cx="4906013" cy="328322"/>
          </a:xfrm>
          <a:prstGeom prst="chevron">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Further integration/Separation/JV approach</a:t>
            </a:r>
            <a:endParaRPr lang="en-US" sz="900" dirty="0">
              <a:solidFill>
                <a:schemeClr val="bg1"/>
              </a:solidFill>
            </a:endParaRPr>
          </a:p>
        </p:txBody>
      </p:sp>
      <p:sp>
        <p:nvSpPr>
          <p:cNvPr id="49" name="Ellipse 61"/>
          <p:cNvSpPr>
            <a:spLocks noChangeAspect="1"/>
          </p:cNvSpPr>
          <p:nvPr/>
        </p:nvSpPr>
        <p:spPr>
          <a:xfrm>
            <a:off x="791871"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50" name="Ellipse 61"/>
          <p:cNvSpPr>
            <a:spLocks noChangeAspect="1"/>
          </p:cNvSpPr>
          <p:nvPr/>
        </p:nvSpPr>
        <p:spPr>
          <a:xfrm>
            <a:off x="203776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51" name="Ellipse 61"/>
          <p:cNvSpPr>
            <a:spLocks noChangeAspect="1"/>
          </p:cNvSpPr>
          <p:nvPr/>
        </p:nvSpPr>
        <p:spPr>
          <a:xfrm>
            <a:off x="322445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55" name="Rectangle 35"/>
          <p:cNvSpPr/>
          <p:nvPr/>
        </p:nvSpPr>
        <p:spPr>
          <a:xfrm rot="16200000">
            <a:off x="-1083743" y="4114375"/>
            <a:ext cx="3495127" cy="3253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Process steps</a:t>
            </a:r>
            <a:endParaRPr lang="en-US" sz="900" b="1" dirty="0"/>
          </a:p>
        </p:txBody>
      </p:sp>
      <p:sp>
        <p:nvSpPr>
          <p:cNvPr id="2" name="Textplatzhalter 1"/>
          <p:cNvSpPr>
            <a:spLocks noGrp="1"/>
          </p:cNvSpPr>
          <p:nvPr>
            <p:ph type="body" sz="quarter" idx="11"/>
          </p:nvPr>
        </p:nvSpPr>
        <p:spPr/>
        <p:txBody>
          <a:bodyPr/>
          <a:lstStyle/>
          <a:p>
            <a:r>
              <a:rPr lang="en-US" dirty="0"/>
              <a:t>People, Culture and </a:t>
            </a:r>
            <a:r>
              <a:rPr lang="en-US" dirty="0" smtClean="0"/>
              <a:t>Communication</a:t>
            </a:r>
            <a:endParaRPr lang="en-US" dirty="0"/>
          </a:p>
        </p:txBody>
      </p:sp>
    </p:spTree>
    <p:extLst>
      <p:ext uri="{BB962C8B-B14F-4D97-AF65-F5344CB8AC3E}">
        <p14:creationId xmlns:p14="http://schemas.microsoft.com/office/powerpoint/2010/main" val="2909563148"/>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3.xml><?xml version="1.0" encoding="utf-8"?>
<p:tagLst xmlns:a="http://schemas.openxmlformats.org/drawingml/2006/main" xmlns:r="http://schemas.openxmlformats.org/officeDocument/2006/relationships" xmlns:p="http://schemas.openxmlformats.org/presentationml/2006/main">
  <p:tag name="ADV_TOP" val="270.4398"/>
  <p:tag name="ADV_LEFT" val="21.49992"/>
  <p:tag name="ADV_HEIGHT" val="16.56016"/>
  <p:tag name="ADV_WIDTH" val="362.875"/>
</p:tagLst>
</file>

<file path=ppt/tags/tag4.xml><?xml version="1.0" encoding="utf-8"?>
<p:tagLst xmlns:a="http://schemas.openxmlformats.org/drawingml/2006/main" xmlns:r="http://schemas.openxmlformats.org/officeDocument/2006/relationships" xmlns:p="http://schemas.openxmlformats.org/presentationml/2006/main">
  <p:tag name="ADV_TOP" val="270.4398"/>
  <p:tag name="ADV_LEFT" val="21.49992"/>
  <p:tag name="ADV_HEIGHT" val="16.56016"/>
  <p:tag name="ADV_WIDTH" val="362.875"/>
</p:tagLst>
</file>

<file path=ppt/tags/tag5.xml><?xml version="1.0" encoding="utf-8"?>
<p:tagLst xmlns:a="http://schemas.openxmlformats.org/drawingml/2006/main" xmlns:r="http://schemas.openxmlformats.org/officeDocument/2006/relationships" xmlns:p="http://schemas.openxmlformats.org/presentationml/2006/main">
  <p:tag name="ADV_TOP" val="270.4398"/>
  <p:tag name="ADV_LEFT" val="21.49992"/>
  <p:tag name="ADV_HEIGHT" val="16.56016"/>
  <p:tag name="ADV_WIDTH" val="362.875"/>
</p:tagLst>
</file>

<file path=ppt/tags/tag6.xml><?xml version="1.0" encoding="utf-8"?>
<p:tagLst xmlns:a="http://schemas.openxmlformats.org/drawingml/2006/main" xmlns:r="http://schemas.openxmlformats.org/officeDocument/2006/relationships" xmlns:p="http://schemas.openxmlformats.org/presentationml/2006/main">
  <p:tag name="COPYRIGHT1" val="TRUE"/>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8CD8181-777D-42F7-9246-CB96E08F9CB8}">
  <ds:schemaRefs>
    <ds:schemaRef ds:uri="http://schemas.microsoft.com/sharepoint/v3/contenttype/forms"/>
  </ds:schemaRefs>
</ds:datastoreItem>
</file>

<file path=customXml/itemProps2.xml><?xml version="1.0" encoding="utf-8"?>
<ds:datastoreItem xmlns:ds="http://schemas.openxmlformats.org/officeDocument/2006/customXml" ds:itemID="{66FBE8BF-A629-4787-991A-D797C1C32366}">
  <ds:schemaRef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4D13B14B-352B-4235-BC54-E3E945C75A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2289</Words>
  <Application>Microsoft Office PowerPoint</Application>
  <PresentationFormat>A4-Papier (210x297 mm)</PresentationFormat>
  <Paragraphs>408</Paragraphs>
  <Slides>18</Slides>
  <Notes>18</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18</vt:i4>
      </vt:variant>
    </vt:vector>
  </HeadingPairs>
  <TitlesOfParts>
    <vt:vector size="25" baseType="lpstr">
      <vt:lpstr>Arial</vt:lpstr>
      <vt:lpstr>Calibri</vt:lpstr>
      <vt:lpstr>KPMG Extralight</vt:lpstr>
      <vt:lpstr>KPMG Light</vt:lpstr>
      <vt:lpstr>Symbol</vt:lpstr>
      <vt:lpstr>Univers for KPMG Light</vt:lpstr>
      <vt:lpstr>KPMG_Report_4x3_050216_2016</vt:lpstr>
      <vt:lpstr>Workbook People, Culture and Communication</vt:lpstr>
      <vt:lpstr>Disclaimer</vt:lpstr>
      <vt:lpstr>Overview (1/10) – Mission statement</vt:lpstr>
      <vt:lpstr>Overview (2/10) – Pitfalls</vt:lpstr>
      <vt:lpstr>Overview (3/10) – Core issues</vt:lpstr>
      <vt:lpstr>Overview (4/10) – Placement in the overall integration process – Integration </vt:lpstr>
      <vt:lpstr>Overview (5/10) – Placement in the overall integration process – Separation</vt:lpstr>
      <vt:lpstr>Overview (6/10) – Stakeholder management approach </vt:lpstr>
      <vt:lpstr>Overview (7/10) – Communication approach </vt:lpstr>
      <vt:lpstr>Overview (8/10) – Organization design approach </vt:lpstr>
      <vt:lpstr>Overview (9/10) – Culture approach (Integration &amp; JV only) </vt:lpstr>
      <vt:lpstr>Overview (10/10) – HR approach </vt:lpstr>
      <vt:lpstr>1. How can the most important stakeholders be steered during the transaction? (Project example)</vt:lpstr>
      <vt:lpstr>2. How should the communication be designed in the transaction process? (Project example)</vt:lpstr>
      <vt:lpstr>3. How does the future organizational structure look like?  (Project example)</vt:lpstr>
      <vt:lpstr>4. What role does culture play in the transaction process? (Project example)</vt:lpstr>
      <vt:lpstr>5. How is the HR readiness assured as of day 1? What does the future HR organization look like? (Project example)</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636</cp:revision>
  <dcterms:created xsi:type="dcterms:W3CDTF">2016-06-20T11:42:26Z</dcterms:created>
  <dcterms:modified xsi:type="dcterms:W3CDTF">2017-04-21T08:32:11Z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